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71" r:id="rId3"/>
    <p:sldId id="398" r:id="rId4"/>
    <p:sldId id="400" r:id="rId6"/>
    <p:sldId id="340" r:id="rId7"/>
    <p:sldId id="341" r:id="rId8"/>
    <p:sldId id="342" r:id="rId9"/>
    <p:sldId id="344" r:id="rId10"/>
    <p:sldId id="345" r:id="rId11"/>
    <p:sldId id="346" r:id="rId12"/>
    <p:sldId id="348" r:id="rId13"/>
    <p:sldId id="350" r:id="rId14"/>
    <p:sldId id="351" r:id="rId15"/>
    <p:sldId id="352" r:id="rId16"/>
    <p:sldId id="361" r:id="rId17"/>
    <p:sldId id="360" r:id="rId18"/>
    <p:sldId id="401" r:id="rId19"/>
    <p:sldId id="402" r:id="rId20"/>
    <p:sldId id="354" r:id="rId21"/>
    <p:sldId id="353" r:id="rId22"/>
    <p:sldId id="355" r:id="rId23"/>
    <p:sldId id="356" r:id="rId24"/>
    <p:sldId id="363" r:id="rId25"/>
    <p:sldId id="423" r:id="rId26"/>
    <p:sldId id="357" r:id="rId27"/>
    <p:sldId id="372" r:id="rId28"/>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383"/>
    <a:srgbClr val="92D050"/>
    <a:srgbClr val="31859C"/>
    <a:srgbClr val="37996A"/>
    <a:srgbClr val="C0504D"/>
    <a:srgbClr val="376092"/>
    <a:srgbClr val="E46C0A"/>
    <a:srgbClr val="FFFFFF"/>
    <a:srgbClr val="17375E"/>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howGuides="1">
      <p:cViewPr>
        <p:scale>
          <a:sx n="50" d="100"/>
          <a:sy n="50" d="100"/>
        </p:scale>
        <p:origin x="-2742" y="-1500"/>
      </p:cViewPr>
      <p:guideLst>
        <p:guide orient="horz" pos="65"/>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62C5E-B61C-4858-B376-48E3E36C13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A25F2-EFCA-4C4C-A3CA-41293FEE57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D2D3"/>
            </a:gs>
            <a:gs pos="100000">
              <a:srgbClr val="F8F8F8"/>
            </a:gs>
            <a:gs pos="36000">
              <a:srgbClr val="E9EAEB"/>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D908-6DDF-4BBA-A625-8B055FA29321}"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76F36-0A72-4476-A090-4AE50C9B2C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hdphoto" Target="../media/hdphoto1.wdp"/><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7.xml"/><Relationship Id="rId7" Type="http://schemas.openxmlformats.org/officeDocument/2006/relationships/image" Target="../media/image2.png"/><Relationship Id="rId6" Type="http://schemas.microsoft.com/office/2007/relationships/hdphoto" Target="../media/hdphoto3.wdp"/><Relationship Id="rId5" Type="http://schemas.openxmlformats.org/officeDocument/2006/relationships/image" Target="../media/image23.jpeg"/><Relationship Id="rId4" Type="http://schemas.microsoft.com/office/2007/relationships/hdphoto" Target="../media/hdphoto2.wdp"/><Relationship Id="rId3" Type="http://schemas.openxmlformats.org/officeDocument/2006/relationships/image" Target="../media/image22.png"/><Relationship Id="rId2" Type="http://schemas.microsoft.com/office/2007/relationships/hdphoto" Target="../media/hdphoto1.wdp"/><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png"/><Relationship Id="rId3" Type="http://schemas.openxmlformats.org/officeDocument/2006/relationships/image" Target="../media/image2.png"/><Relationship Id="rId2" Type="http://schemas.microsoft.com/office/2007/relationships/hdphoto" Target="../media/hdphoto1.wdp"/><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24"/>
          <p:cNvPicPr>
            <a:picLocks noChangeAspect="1"/>
          </p:cNvPicPr>
          <p:nvPr/>
        </p:nvPicPr>
        <p:blipFill>
          <a:blip r:embed="rId1" cstate="print"/>
          <a:srcRect l="41460" t="38007" r="8113" b="-61"/>
          <a:stretch>
            <a:fillRect/>
          </a:stretch>
        </p:blipFill>
        <p:spPr>
          <a:xfrm>
            <a:off x="4445" y="3175"/>
            <a:ext cx="12221845" cy="6915150"/>
          </a:xfrm>
          <a:prstGeom prst="rect">
            <a:avLst/>
          </a:prstGeom>
          <a:noFill/>
          <a:ln w="9525">
            <a:noFill/>
          </a:ln>
        </p:spPr>
      </p:pic>
      <p:sp>
        <p:nvSpPr>
          <p:cNvPr id="4" name="等腰三角形 3"/>
          <p:cNvSpPr/>
          <p:nvPr/>
        </p:nvSpPr>
        <p:spPr>
          <a:xfrm flipV="1">
            <a:off x="-655955" y="-380365"/>
            <a:ext cx="13336270" cy="76079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6147" name="组合 11"/>
          <p:cNvGrpSpPr/>
          <p:nvPr/>
        </p:nvGrpSpPr>
        <p:grpSpPr>
          <a:xfrm>
            <a:off x="4445" y="2907665"/>
            <a:ext cx="3996690" cy="4023995"/>
            <a:chOff x="29214" y="3493345"/>
            <a:chExt cx="3367155" cy="3367155"/>
          </a:xfrm>
        </p:grpSpPr>
        <p:sp>
          <p:nvSpPr>
            <p:cNvPr id="11" name="直角三角形 10"/>
            <p:cNvSpPr/>
            <p:nvPr/>
          </p:nvSpPr>
          <p:spPr>
            <a:xfrm>
              <a:off x="29214" y="3493345"/>
              <a:ext cx="3367155" cy="3367155"/>
            </a:xfrm>
            <a:prstGeom prst="rtTriangle">
              <a:avLst/>
            </a:prstGeom>
            <a:solidFill>
              <a:srgbClr val="1CA8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直角三角形 8"/>
            <p:cNvSpPr/>
            <p:nvPr/>
          </p:nvSpPr>
          <p:spPr>
            <a:xfrm>
              <a:off x="33977" y="5303131"/>
              <a:ext cx="1528793" cy="1528793"/>
            </a:xfrm>
            <a:prstGeom prst="rtTriangle">
              <a:avLst/>
            </a:prstGeom>
            <a:solidFill>
              <a:srgbClr val="188C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等腰三角形 6"/>
          <p:cNvSpPr/>
          <p:nvPr/>
        </p:nvSpPr>
        <p:spPr>
          <a:xfrm>
            <a:off x="5099368" y="5353685"/>
            <a:ext cx="2047875" cy="2190750"/>
          </a:xfrm>
          <a:prstGeom prst="triangl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4040188" y="2838450"/>
            <a:ext cx="4165600" cy="11620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55" name="矩形 7"/>
          <p:cNvSpPr/>
          <p:nvPr/>
        </p:nvSpPr>
        <p:spPr>
          <a:xfrm>
            <a:off x="4832033" y="3643313"/>
            <a:ext cx="2225040" cy="706755"/>
          </a:xfrm>
          <a:prstGeom prst="rect">
            <a:avLst/>
          </a:prstGeom>
          <a:solidFill>
            <a:srgbClr val="D9D9D9"/>
          </a:solidFill>
          <a:ln w="9525">
            <a:noFill/>
          </a:ln>
        </p:spPr>
        <p:txBody>
          <a:bodyPr wrap="none" anchor="t">
            <a:spAutoFit/>
          </a:bodyPr>
          <a:lstStyle/>
          <a:p>
            <a:pPr algn="ctr"/>
            <a:r>
              <a:rPr lang="zh-CN" altLang="en-US" sz="4000" b="1" dirty="0">
                <a:solidFill>
                  <a:srgbClr val="188C79"/>
                </a:solidFill>
                <a:latin typeface="冬青黑体简体中文 W6" pitchFamily="34" charset="-122"/>
                <a:ea typeface="冬青黑体简体中文 W6" pitchFamily="34" charset="-122"/>
              </a:rPr>
              <a:t>品牌专业</a:t>
            </a:r>
            <a:endParaRPr lang="en-US" altLang="zh-CN" sz="4000" b="1" dirty="0">
              <a:solidFill>
                <a:srgbClr val="188C79"/>
              </a:solidFill>
              <a:latin typeface="冬青黑体简体中文 W6" pitchFamily="34" charset="-122"/>
              <a:ea typeface="冬青黑体简体中文 W6" pitchFamily="34" charset="-122"/>
            </a:endParaRPr>
          </a:p>
        </p:txBody>
      </p:sp>
      <p:pic>
        <p:nvPicPr>
          <p:cNvPr id="6157" name="图片 2"/>
          <p:cNvPicPr>
            <a:picLocks noChangeAspect="1"/>
          </p:cNvPicPr>
          <p:nvPr/>
        </p:nvPicPr>
        <p:blipFill>
          <a:blip r:embed="rId2" cstate="print"/>
          <a:srcRect l="3590" t="7771" r="74535" b="72899"/>
          <a:stretch>
            <a:fillRect/>
          </a:stretch>
        </p:blipFill>
        <p:spPr>
          <a:xfrm>
            <a:off x="4157981" y="1421765"/>
            <a:ext cx="3708400" cy="1485900"/>
          </a:xfrm>
          <a:prstGeom prst="rect">
            <a:avLst/>
          </a:prstGeom>
          <a:noFill/>
          <a:ln w="9525">
            <a:noFill/>
          </a:ln>
        </p:spPr>
      </p:pic>
      <p:sp>
        <p:nvSpPr>
          <p:cNvPr id="6158" name="文本框 21"/>
          <p:cNvSpPr txBox="1"/>
          <p:nvPr/>
        </p:nvSpPr>
        <p:spPr>
          <a:xfrm>
            <a:off x="2839721" y="2835275"/>
            <a:ext cx="6384925" cy="829945"/>
          </a:xfrm>
          <a:prstGeom prst="rect">
            <a:avLst/>
          </a:prstGeom>
          <a:noFill/>
          <a:ln w="9525">
            <a:noFill/>
          </a:ln>
        </p:spPr>
        <p:txBody>
          <a:bodyPr wrap="square" anchor="t">
            <a:spAutoFit/>
          </a:bodyPr>
          <a:lstStyle/>
          <a:p>
            <a:pPr algn="ctr"/>
            <a:r>
              <a:rPr lang="zh-CN" altLang="en-US" sz="4800" b="1" dirty="0">
                <a:solidFill>
                  <a:srgbClr val="1F4E79"/>
                </a:solidFill>
                <a:latin typeface="微软雅黑" panose="020B0503020204020204" pitchFamily="34" charset="-122"/>
                <a:ea typeface="微软雅黑" panose="020B0503020204020204" pitchFamily="34" charset="-122"/>
              </a:rPr>
              <a:t>会展策划与管理</a:t>
            </a:r>
            <a:endParaRPr lang="zh-CN" altLang="en-US" sz="4800" b="1" dirty="0">
              <a:solidFill>
                <a:srgbClr val="1F4E79"/>
              </a:solidFill>
              <a:latin typeface="微软雅黑" panose="020B0503020204020204" pitchFamily="34" charset="-122"/>
              <a:ea typeface="微软雅黑" panose="020B0503020204020204" pitchFamily="34" charset="-122"/>
            </a:endParaRPr>
          </a:p>
        </p:txBody>
      </p:sp>
      <p:pic>
        <p:nvPicPr>
          <p:cNvPr id="6159" name="图片 5"/>
          <p:cNvPicPr>
            <a:picLocks noChangeAspect="1"/>
          </p:cNvPicPr>
          <p:nvPr/>
        </p:nvPicPr>
        <p:blipFill>
          <a:blip r:embed="rId3" cstate="print"/>
          <a:srcRect l="2" t="12500" r="2" b="12500"/>
          <a:stretch>
            <a:fillRect/>
          </a:stretch>
        </p:blipFill>
        <p:spPr>
          <a:xfrm>
            <a:off x="4401185" y="-210820"/>
            <a:ext cx="3039745" cy="1687830"/>
          </a:xfrm>
          <a:prstGeom prst="rect">
            <a:avLst/>
          </a:prstGeom>
          <a:noFill/>
          <a:ln w="9525">
            <a:noFill/>
          </a:ln>
        </p:spPr>
      </p:pic>
      <p:pic>
        <p:nvPicPr>
          <p:cNvPr id="6160" name="图片 2"/>
          <p:cNvPicPr>
            <a:picLocks noChangeAspect="1"/>
          </p:cNvPicPr>
          <p:nvPr/>
        </p:nvPicPr>
        <p:blipFill>
          <a:blip r:embed="rId4" cstate="print"/>
          <a:srcRect t="9326" b="9326"/>
          <a:stretch>
            <a:fillRect/>
          </a:stretch>
        </p:blipFill>
        <p:spPr>
          <a:xfrm>
            <a:off x="1046480" y="-208280"/>
            <a:ext cx="2994025" cy="1685290"/>
          </a:xfrm>
          <a:prstGeom prst="rect">
            <a:avLst/>
          </a:prstGeom>
          <a:noFill/>
          <a:ln w="9525">
            <a:noFill/>
          </a:ln>
        </p:spPr>
      </p:pic>
      <p:pic>
        <p:nvPicPr>
          <p:cNvPr id="6161" name="图片 3"/>
          <p:cNvPicPr>
            <a:picLocks noChangeAspect="1"/>
          </p:cNvPicPr>
          <p:nvPr/>
        </p:nvPicPr>
        <p:blipFill>
          <a:blip r:embed="rId5" cstate="print"/>
          <a:srcRect t="8070" b="8070"/>
          <a:stretch>
            <a:fillRect/>
          </a:stretch>
        </p:blipFill>
        <p:spPr>
          <a:xfrm>
            <a:off x="7802245" y="-180340"/>
            <a:ext cx="2949575" cy="1659890"/>
          </a:xfrm>
          <a:prstGeom prst="rect">
            <a:avLst/>
          </a:prstGeom>
          <a:noFill/>
          <a:ln w="9525">
            <a:noFill/>
          </a:ln>
        </p:spPr>
      </p:pic>
      <p:sp>
        <p:nvSpPr>
          <p:cNvPr id="6162" name="TextBox 19"/>
          <p:cNvSpPr txBox="1"/>
          <p:nvPr/>
        </p:nvSpPr>
        <p:spPr>
          <a:xfrm>
            <a:off x="4962526" y="4810760"/>
            <a:ext cx="2306637" cy="829945"/>
          </a:xfrm>
          <a:prstGeom prst="rect">
            <a:avLst/>
          </a:prstGeom>
          <a:noFill/>
          <a:ln w="9525">
            <a:noFill/>
          </a:ln>
        </p:spPr>
        <p:txBody>
          <a:bodyPr wrap="square" anchor="t">
            <a:spAutoFit/>
          </a:bodyPr>
          <a:lstStyle/>
          <a:p>
            <a:pPr eaLnBrk="0" hangingPunct="0"/>
            <a:r>
              <a:rPr lang="zh-CN" altLang="en-US" sz="2400" b="1" dirty="0">
                <a:solidFill>
                  <a:srgbClr val="404040"/>
                </a:solidFill>
                <a:latin typeface="微软雅黑" panose="020B0503020204020204" pitchFamily="34" charset="-122"/>
                <a:ea typeface="微软雅黑" panose="020B0503020204020204" pitchFamily="34" charset="-122"/>
              </a:rPr>
              <a:t>管理学院 李薇</a:t>
            </a:r>
            <a:endParaRPr lang="zh-CN" altLang="en-US" sz="2400" b="1" dirty="0">
              <a:solidFill>
                <a:srgbClr val="404040"/>
              </a:solidFill>
              <a:latin typeface="微软雅黑" panose="020B0503020204020204" pitchFamily="34" charset="-122"/>
              <a:ea typeface="微软雅黑" panose="020B0503020204020204" pitchFamily="34" charset="-122"/>
            </a:endParaRPr>
          </a:p>
          <a:p>
            <a:pPr algn="ctr" eaLnBrk="0" hangingPunct="0"/>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6163" name="TextBox 19"/>
          <p:cNvSpPr txBox="1"/>
          <p:nvPr/>
        </p:nvSpPr>
        <p:spPr>
          <a:xfrm>
            <a:off x="5535613" y="4403725"/>
            <a:ext cx="1628775" cy="706755"/>
          </a:xfrm>
          <a:prstGeom prst="rect">
            <a:avLst/>
          </a:prstGeom>
          <a:noFill/>
          <a:ln w="9525">
            <a:noFill/>
          </a:ln>
        </p:spPr>
        <p:txBody>
          <a:bodyPr wrap="square" anchor="t">
            <a:spAutoFit/>
          </a:bodyPr>
          <a:lstStyle/>
          <a:p>
            <a:pPr eaLnBrk="0" hangingPunct="0"/>
            <a:endParaRPr lang="zh-CN" altLang="en-US" sz="2000" b="1" dirty="0">
              <a:solidFill>
                <a:srgbClr val="404040"/>
              </a:solidFill>
              <a:latin typeface="微软雅黑 Light" panose="020B0502040204020203" charset="-122"/>
              <a:ea typeface="微软雅黑 Light" panose="020B0502040204020203" charset="-122"/>
            </a:endParaRPr>
          </a:p>
          <a:p>
            <a:pPr algn="ctr" eaLnBrk="0" hangingPunct="0"/>
            <a:endParaRPr lang="zh-CN" altLang="en-US" sz="2000" b="1" dirty="0">
              <a:solidFill>
                <a:srgbClr val="404040"/>
              </a:solidFill>
              <a:latin typeface="微软雅黑 Light" panose="020B0502040204020203" charset="-122"/>
              <a:ea typeface="微软雅黑 Light" panose="020B0502040204020203" charset="-122"/>
            </a:endParaRPr>
          </a:p>
        </p:txBody>
      </p:sp>
      <p:sp>
        <p:nvSpPr>
          <p:cNvPr id="6164" name="文本框 2"/>
          <p:cNvSpPr txBox="1"/>
          <p:nvPr/>
        </p:nvSpPr>
        <p:spPr>
          <a:xfrm>
            <a:off x="6669088" y="2787650"/>
            <a:ext cx="309880" cy="368300"/>
          </a:xfrm>
          <a:prstGeom prst="rect">
            <a:avLst/>
          </a:prstGeom>
          <a:noFill/>
          <a:ln w="9525">
            <a:noFill/>
          </a:ln>
        </p:spPr>
        <p:txBody>
          <a:bodyPr wrap="none" anchor="t">
            <a:spAutoFit/>
          </a:bodyPr>
          <a:lstStyle/>
          <a:p>
            <a:pPr eaLnBrk="0" hangingPunct="0"/>
            <a:endParaRPr lang="zh-CN" altLang="en-US">
              <a:latin typeface="Calibri" panose="020F0502020204030204" pitchFamily="34" charset="0"/>
              <a:ea typeface="宋体" panose="02010600030101010101" pitchFamily="2" charset="-122"/>
            </a:endParaRPr>
          </a:p>
        </p:txBody>
      </p:sp>
      <p:grpSp>
        <p:nvGrpSpPr>
          <p:cNvPr id="2" name="组合 11"/>
          <p:cNvGrpSpPr/>
          <p:nvPr/>
        </p:nvGrpSpPr>
        <p:grpSpPr>
          <a:xfrm rot="16200000">
            <a:off x="8343900" y="2907665"/>
            <a:ext cx="3996690" cy="4023995"/>
            <a:chOff x="29214" y="3493345"/>
            <a:chExt cx="3367155" cy="3367155"/>
          </a:xfrm>
        </p:grpSpPr>
        <p:sp>
          <p:nvSpPr>
            <p:cNvPr id="3" name="直角三角形 2"/>
            <p:cNvSpPr/>
            <p:nvPr/>
          </p:nvSpPr>
          <p:spPr>
            <a:xfrm>
              <a:off x="29214" y="3493345"/>
              <a:ext cx="3367155" cy="3367155"/>
            </a:xfrm>
            <a:prstGeom prst="rtTriangle">
              <a:avLst/>
            </a:prstGeom>
            <a:solidFill>
              <a:srgbClr val="1CA8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直角三角形 4"/>
            <p:cNvSpPr/>
            <p:nvPr/>
          </p:nvSpPr>
          <p:spPr>
            <a:xfrm>
              <a:off x="33977" y="5303131"/>
              <a:ext cx="1528793" cy="1528793"/>
            </a:xfrm>
            <a:prstGeom prst="rtTriangle">
              <a:avLst/>
            </a:prstGeom>
            <a:solidFill>
              <a:srgbClr val="188C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advTm="1371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、体制机制建设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923463" y="4527538"/>
            <a:ext cx="838200" cy="838200"/>
            <a:chOff x="8799095" y="1876644"/>
            <a:chExt cx="838200" cy="838200"/>
          </a:xfrm>
        </p:grpSpPr>
        <p:sp>
          <p:nvSpPr>
            <p:cNvPr id="37" name="Rounded Rectangle 13"/>
            <p:cNvSpPr/>
            <p:nvPr/>
          </p:nvSpPr>
          <p:spPr>
            <a:xfrm>
              <a:off x="8799095" y="1876644"/>
              <a:ext cx="838200" cy="838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8"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nvGrpSpPr>
          <p:cNvPr id="39" name="组合 38"/>
          <p:cNvGrpSpPr/>
          <p:nvPr/>
        </p:nvGrpSpPr>
        <p:grpSpPr>
          <a:xfrm>
            <a:off x="8264402" y="1938185"/>
            <a:ext cx="838200" cy="838200"/>
            <a:chOff x="6226075" y="1876644"/>
            <a:chExt cx="838200" cy="838200"/>
          </a:xfrm>
        </p:grpSpPr>
        <p:sp>
          <p:nvSpPr>
            <p:cNvPr id="40" name="Rounded Rectangle 11"/>
            <p:cNvSpPr/>
            <p:nvPr/>
          </p:nvSpPr>
          <p:spPr>
            <a:xfrm>
              <a:off x="6226075" y="1876644"/>
              <a:ext cx="838200" cy="838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nvGrpSpPr>
            <p:cNvPr id="41" name="Group 24"/>
            <p:cNvGrpSpPr/>
            <p:nvPr/>
          </p:nvGrpSpPr>
          <p:grpSpPr>
            <a:xfrm>
              <a:off x="6439272" y="2107312"/>
              <a:ext cx="411805" cy="376863"/>
              <a:chOff x="6726389" y="1486674"/>
              <a:chExt cx="411805" cy="376863"/>
            </a:xfrm>
            <a:solidFill>
              <a:schemeClr val="bg1"/>
            </a:solidFill>
          </p:grpSpPr>
          <p:sp>
            <p:nvSpPr>
              <p:cNvPr id="42"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43"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44"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grpSp>
        <p:nvGrpSpPr>
          <p:cNvPr id="45" name="组合 44"/>
          <p:cNvGrpSpPr/>
          <p:nvPr/>
        </p:nvGrpSpPr>
        <p:grpSpPr>
          <a:xfrm>
            <a:off x="4923463" y="3234667"/>
            <a:ext cx="838200" cy="838200"/>
            <a:chOff x="3693695" y="3225466"/>
            <a:chExt cx="838200" cy="838200"/>
          </a:xfrm>
        </p:grpSpPr>
        <p:sp>
          <p:nvSpPr>
            <p:cNvPr id="46" name="Rounded Rectangle 15"/>
            <p:cNvSpPr/>
            <p:nvPr/>
          </p:nvSpPr>
          <p:spPr>
            <a:xfrm>
              <a:off x="3693695" y="3225466"/>
              <a:ext cx="838200" cy="8382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7"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nvGrpSpPr>
          <p:cNvPr id="48" name="组合 47"/>
          <p:cNvGrpSpPr/>
          <p:nvPr/>
        </p:nvGrpSpPr>
        <p:grpSpPr>
          <a:xfrm>
            <a:off x="8264402" y="3234667"/>
            <a:ext cx="838200" cy="838200"/>
            <a:chOff x="6226075" y="3225466"/>
            <a:chExt cx="838200" cy="838200"/>
          </a:xfrm>
        </p:grpSpPr>
        <p:sp>
          <p:nvSpPr>
            <p:cNvPr id="75" name="Rounded Rectangle 17"/>
            <p:cNvSpPr/>
            <p:nvPr/>
          </p:nvSpPr>
          <p:spPr>
            <a:xfrm>
              <a:off x="6226075" y="3225466"/>
              <a:ext cx="838200" cy="838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nvGrpSpPr>
            <p:cNvPr id="76" name="Group 29"/>
            <p:cNvGrpSpPr/>
            <p:nvPr/>
          </p:nvGrpSpPr>
          <p:grpSpPr>
            <a:xfrm>
              <a:off x="6482949" y="3448336"/>
              <a:ext cx="324452" cy="406813"/>
              <a:chOff x="5106627" y="2260366"/>
              <a:chExt cx="324452" cy="406813"/>
            </a:xfrm>
            <a:solidFill>
              <a:schemeClr val="bg1"/>
            </a:solidFill>
          </p:grpSpPr>
          <p:sp>
            <p:nvSpPr>
              <p:cNvPr id="7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7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7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8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grpSp>
        <p:nvGrpSpPr>
          <p:cNvPr id="81" name="组合 80"/>
          <p:cNvGrpSpPr/>
          <p:nvPr/>
        </p:nvGrpSpPr>
        <p:grpSpPr>
          <a:xfrm>
            <a:off x="8264402" y="4527538"/>
            <a:ext cx="838200" cy="838200"/>
            <a:chOff x="8799095" y="3225466"/>
            <a:chExt cx="838200" cy="838200"/>
          </a:xfrm>
        </p:grpSpPr>
        <p:sp>
          <p:nvSpPr>
            <p:cNvPr id="82" name="Rounded Rectangle 19"/>
            <p:cNvSpPr/>
            <p:nvPr/>
          </p:nvSpPr>
          <p:spPr>
            <a:xfrm>
              <a:off x="8799095" y="3225466"/>
              <a:ext cx="838200" cy="8382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nvGrpSpPr>
            <p:cNvPr id="83" name="Group 34"/>
            <p:cNvGrpSpPr/>
            <p:nvPr/>
          </p:nvGrpSpPr>
          <p:grpSpPr>
            <a:xfrm>
              <a:off x="9018533" y="3535999"/>
              <a:ext cx="399324" cy="217134"/>
              <a:chOff x="7682273" y="3211260"/>
              <a:chExt cx="399324" cy="217134"/>
            </a:xfrm>
            <a:solidFill>
              <a:schemeClr val="bg1"/>
            </a:solidFill>
          </p:grpSpPr>
          <p:sp>
            <p:nvSpPr>
              <p:cNvPr id="84"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85"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86"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grpSp>
        <p:nvGrpSpPr>
          <p:cNvPr id="87" name="组合 86"/>
          <p:cNvGrpSpPr/>
          <p:nvPr/>
        </p:nvGrpSpPr>
        <p:grpSpPr>
          <a:xfrm>
            <a:off x="4923463" y="1938185"/>
            <a:ext cx="838200" cy="838200"/>
            <a:chOff x="3693695" y="1876644"/>
            <a:chExt cx="838200" cy="838200"/>
          </a:xfrm>
        </p:grpSpPr>
        <p:sp>
          <p:nvSpPr>
            <p:cNvPr id="88" name="Rounded Rectangle 5"/>
            <p:cNvSpPr/>
            <p:nvPr/>
          </p:nvSpPr>
          <p:spPr>
            <a:xfrm>
              <a:off x="3693695" y="1876644"/>
              <a:ext cx="838200" cy="8382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nvGrpSpPr>
            <p:cNvPr id="89" name="Group 38"/>
            <p:cNvGrpSpPr/>
            <p:nvPr/>
          </p:nvGrpSpPr>
          <p:grpSpPr>
            <a:xfrm>
              <a:off x="3898158" y="2053653"/>
              <a:ext cx="429274" cy="484183"/>
              <a:chOff x="5513440" y="1766202"/>
              <a:chExt cx="429274" cy="484183"/>
            </a:xfrm>
            <a:solidFill>
              <a:schemeClr val="bg1"/>
            </a:solidFill>
          </p:grpSpPr>
          <p:sp>
            <p:nvSpPr>
              <p:cNvPr id="9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9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9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sp>
        <p:nvSpPr>
          <p:cNvPr id="93" name="文本框 7"/>
          <p:cNvSpPr txBox="1"/>
          <p:nvPr/>
        </p:nvSpPr>
        <p:spPr>
          <a:xfrm>
            <a:off x="5933860" y="1926007"/>
            <a:ext cx="2071558" cy="830997"/>
          </a:xfrm>
          <a:prstGeom prst="rect">
            <a:avLst/>
          </a:prstGeom>
          <a:noFill/>
        </p:spPr>
        <p:txBody>
          <a:bodyPr wrap="square" rtlCol="0">
            <a:spAutoFit/>
          </a:bodyPr>
          <a:lstStyle/>
          <a:p>
            <a:pPr lvl="0">
              <a:spcBef>
                <a:spcPct val="0"/>
              </a:spcBef>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引入第三方知识产权评价交易机构广州知识产权交易中心</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88"/>
          <p:cNvSpPr txBox="1"/>
          <p:nvPr/>
        </p:nvSpPr>
        <p:spPr>
          <a:xfrm>
            <a:off x="5933860" y="3225765"/>
            <a:ext cx="2017772" cy="634020"/>
          </a:xfrm>
          <a:prstGeom prst="rect">
            <a:avLst/>
          </a:prstGeom>
          <a:noFill/>
        </p:spPr>
        <p:txBody>
          <a:bodyPr wrap="square" rtlCol="0">
            <a:spAutoFit/>
          </a:bodyPr>
          <a:lstStyle/>
          <a:p>
            <a:pPr lvl="0">
              <a:lnSpc>
                <a:spcPct val="110000"/>
              </a:lnSpc>
              <a:spcBef>
                <a:spcPts val="450"/>
              </a:spcBef>
              <a:spcAft>
                <a:spcPts val="450"/>
              </a:spcAft>
            </a:pPr>
            <a:r>
              <a:rPr lang="en-US" altLang="en-US" sz="1600">
                <a:solidFill>
                  <a:schemeClr val="tx1">
                    <a:lumMod val="75000"/>
                    <a:lumOff val="25000"/>
                  </a:schemeClr>
                </a:solidFill>
                <a:latin typeface="微软雅黑" panose="020B0503020204020204" pitchFamily="34" charset="-122"/>
                <a:ea typeface="微软雅黑" panose="020B0503020204020204" pitchFamily="34" charset="-122"/>
              </a:rPr>
              <a:t>通过该平台使得校企科技信息交流顺畅</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0"/>
          <p:cNvSpPr txBox="1"/>
          <p:nvPr/>
        </p:nvSpPr>
        <p:spPr>
          <a:xfrm>
            <a:off x="5933860" y="4521909"/>
            <a:ext cx="2016178" cy="634020"/>
          </a:xfrm>
          <a:prstGeom prst="rect">
            <a:avLst/>
          </a:prstGeom>
          <a:noFill/>
        </p:spPr>
        <p:txBody>
          <a:bodyPr wrap="square" rtlCol="0">
            <a:spAutoFit/>
          </a:bodyPr>
          <a:lstStyle/>
          <a:p>
            <a:pPr lvl="0">
              <a:lnSpc>
                <a:spcPct val="110000"/>
              </a:lnSpc>
              <a:spcBef>
                <a:spcPts val="450"/>
              </a:spcBef>
              <a:spcAft>
                <a:spcPts val="450"/>
              </a:spcAft>
            </a:pPr>
            <a:r>
              <a:rPr lang="en-US" altLang="en-US" sz="1600">
                <a:solidFill>
                  <a:schemeClr val="tx1">
                    <a:lumMod val="75000"/>
                    <a:lumOff val="25000"/>
                  </a:schemeClr>
                </a:solidFill>
                <a:latin typeface="微软雅黑" panose="020B0503020204020204" pitchFamily="34" charset="-122"/>
                <a:ea typeface="微软雅黑" panose="020B0503020204020204" pitchFamily="34" charset="-122"/>
              </a:rPr>
              <a:t>缩短成果发布与转化的过程</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92"/>
          <p:cNvSpPr txBox="1"/>
          <p:nvPr/>
        </p:nvSpPr>
        <p:spPr>
          <a:xfrm>
            <a:off x="9341649" y="1926006"/>
            <a:ext cx="1984773" cy="830997"/>
          </a:xfrm>
          <a:prstGeom prst="rect">
            <a:avLst/>
          </a:prstGeom>
          <a:noFill/>
        </p:spPr>
        <p:txBody>
          <a:bodyPr wrap="square" rtlCol="0">
            <a:spAutoFit/>
          </a:bodyPr>
          <a:lstStyle/>
          <a:p>
            <a:pPr lvl="0">
              <a:spcBef>
                <a:spcPts val="450"/>
              </a:spcBef>
              <a:spcAft>
                <a:spcPts val="450"/>
              </a:spcAft>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建立技术服务与科技成果转化的评价与交易平台</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94"/>
          <p:cNvSpPr txBox="1"/>
          <p:nvPr/>
        </p:nvSpPr>
        <p:spPr>
          <a:xfrm>
            <a:off x="9341650" y="3225765"/>
            <a:ext cx="2181523" cy="634020"/>
          </a:xfrm>
          <a:prstGeom prst="rect">
            <a:avLst/>
          </a:prstGeom>
          <a:noFill/>
        </p:spPr>
        <p:txBody>
          <a:bodyPr wrap="square" rtlCol="0">
            <a:spAutoFit/>
          </a:bodyPr>
          <a:lstStyle/>
          <a:p>
            <a:pPr lvl="0">
              <a:lnSpc>
                <a:spcPct val="110000"/>
              </a:lnSpc>
              <a:spcBef>
                <a:spcPts val="450"/>
              </a:spcBef>
              <a:spcAft>
                <a:spcPts val="450"/>
              </a:spcAft>
            </a:pPr>
            <a:r>
              <a:rPr lang="en-US" altLang="en-US" sz="1600">
                <a:solidFill>
                  <a:schemeClr val="tx1">
                    <a:lumMod val="75000"/>
                    <a:lumOff val="25000"/>
                  </a:schemeClr>
                </a:solidFill>
                <a:latin typeface="微软雅黑" panose="020B0503020204020204" pitchFamily="34" charset="-122"/>
                <a:ea typeface="微软雅黑" panose="020B0503020204020204" pitchFamily="34" charset="-122"/>
              </a:rPr>
              <a:t>增强科研成果与市场信息互动的实效性</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96"/>
          <p:cNvSpPr txBox="1"/>
          <p:nvPr/>
        </p:nvSpPr>
        <p:spPr>
          <a:xfrm>
            <a:off x="9413240" y="4521835"/>
            <a:ext cx="2167255" cy="632460"/>
          </a:xfrm>
          <a:prstGeom prst="rect">
            <a:avLst/>
          </a:prstGeom>
          <a:noFill/>
        </p:spPr>
        <p:txBody>
          <a:bodyPr wrap="square" rtlCol="0">
            <a:spAutoFit/>
          </a:bodyPr>
          <a:lstStyle/>
          <a:p>
            <a:pPr lvl="0">
              <a:lnSpc>
                <a:spcPct val="110000"/>
              </a:lnSpc>
              <a:spcBef>
                <a:spcPts val="450"/>
              </a:spcBef>
              <a:spcAft>
                <a:spcPts val="450"/>
              </a:spcAft>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团队共有专利4项、软著4项、专著1本</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0" name="Picture 6" descr="D:\201602-07黄晓红\201602-07黄晓红办公\新闻稿-广州知识产权交易中心公司专利转让20160322\挂网\IMG_3382.JPG"/>
          <p:cNvPicPr>
            <a:picLocks noChangeAspect="1"/>
          </p:cNvPicPr>
          <p:nvPr/>
        </p:nvPicPr>
        <p:blipFill>
          <a:blip r:embed="rId2" cstate="print"/>
          <a:srcRect r="18352"/>
          <a:stretch>
            <a:fillRect/>
          </a:stretch>
        </p:blipFill>
        <p:spPr>
          <a:xfrm>
            <a:off x="493303" y="1947390"/>
            <a:ext cx="4225697" cy="3434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2093683" y="1236747"/>
            <a:ext cx="8007807" cy="400110"/>
          </a:xfrm>
          <a:prstGeom prst="rect">
            <a:avLst/>
          </a:prstGeom>
        </p:spPr>
        <p:txBody>
          <a:bodyPr wrap="square">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成果专利化，专利产业化，人人有专利、个个在转化、会展融产业</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250"/>
                                        <p:tgtEl>
                                          <p:spTgt spid="87"/>
                                        </p:tgtEl>
                                        <p:attrNameLst>
                                          <p:attrName>ppt_x</p:attrName>
                                        </p:attrNameLst>
                                      </p:cBhvr>
                                      <p:tavLst>
                                        <p:tav tm="0">
                                          <p:val>
                                            <p:strVal val="#ppt_x-#ppt_w*1.125000"/>
                                          </p:val>
                                        </p:tav>
                                        <p:tav tm="100000">
                                          <p:val>
                                            <p:strVal val="#ppt_x"/>
                                          </p:val>
                                        </p:tav>
                                      </p:tavLst>
                                    </p:anim>
                                    <p:animEffect transition="in" filter="wipe(right)">
                                      <p:cBhvr>
                                        <p:cTn id="12" dur="250"/>
                                        <p:tgtEl>
                                          <p:spTgt spid="8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250"/>
                                        <p:tgtEl>
                                          <p:spTgt spid="45"/>
                                        </p:tgtEl>
                                        <p:attrNameLst>
                                          <p:attrName>ppt_x</p:attrName>
                                        </p:attrNameLst>
                                      </p:cBhvr>
                                      <p:tavLst>
                                        <p:tav tm="0">
                                          <p:val>
                                            <p:strVal val="#ppt_x-#ppt_w*1.125000"/>
                                          </p:val>
                                        </p:tav>
                                        <p:tav tm="100000">
                                          <p:val>
                                            <p:strVal val="#ppt_x"/>
                                          </p:val>
                                        </p:tav>
                                      </p:tavLst>
                                    </p:anim>
                                    <p:animEffect transition="in" filter="wipe(right)">
                                      <p:cBhvr>
                                        <p:cTn id="21" dur="250"/>
                                        <p:tgtEl>
                                          <p:spTgt spid="4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250"/>
                                        <p:tgtEl>
                                          <p:spTgt spid="36"/>
                                        </p:tgtEl>
                                        <p:attrNameLst>
                                          <p:attrName>ppt_x</p:attrName>
                                        </p:attrNameLst>
                                      </p:cBhvr>
                                      <p:tavLst>
                                        <p:tav tm="0">
                                          <p:val>
                                            <p:strVal val="#ppt_x-#ppt_w*1.125000"/>
                                          </p:val>
                                        </p:tav>
                                        <p:tav tm="100000">
                                          <p:val>
                                            <p:strVal val="#ppt_x"/>
                                          </p:val>
                                        </p:tav>
                                      </p:tavLst>
                                    </p:anim>
                                    <p:animEffect transition="in" filter="wipe(right)">
                                      <p:cBhvr>
                                        <p:cTn id="30" dur="250"/>
                                        <p:tgtEl>
                                          <p:spTgt spid="36"/>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500"/>
                                        <p:tgtEl>
                                          <p:spTgt spid="97"/>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250"/>
                                        <p:tgtEl>
                                          <p:spTgt spid="39"/>
                                        </p:tgtEl>
                                        <p:attrNameLst>
                                          <p:attrName>ppt_x</p:attrName>
                                        </p:attrNameLst>
                                      </p:cBhvr>
                                      <p:tavLst>
                                        <p:tav tm="0">
                                          <p:val>
                                            <p:strVal val="#ppt_x-#ppt_w*1.125000"/>
                                          </p:val>
                                        </p:tav>
                                        <p:tav tm="100000">
                                          <p:val>
                                            <p:strVal val="#ppt_x"/>
                                          </p:val>
                                        </p:tav>
                                      </p:tavLst>
                                    </p:anim>
                                    <p:animEffect transition="in" filter="wipe(right)">
                                      <p:cBhvr>
                                        <p:cTn id="39" dur="250"/>
                                        <p:tgtEl>
                                          <p:spTgt spid="3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p:tgtEl>
                                          <p:spTgt spid="48"/>
                                        </p:tgtEl>
                                        <p:attrNameLst>
                                          <p:attrName>ppt_x</p:attrName>
                                        </p:attrNameLst>
                                      </p:cBhvr>
                                      <p:tavLst>
                                        <p:tav tm="0">
                                          <p:val>
                                            <p:strVal val="#ppt_x-#ppt_w*1.125000"/>
                                          </p:val>
                                        </p:tav>
                                        <p:tav tm="100000">
                                          <p:val>
                                            <p:strVal val="#ppt_x"/>
                                          </p:val>
                                        </p:tav>
                                      </p:tavLst>
                                    </p:anim>
                                    <p:animEffect transition="in" filter="wipe(right)">
                                      <p:cBhvr>
                                        <p:cTn id="48" dur="250"/>
                                        <p:tgtEl>
                                          <p:spTgt spid="48"/>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childTnLst>
                          </p:cTn>
                        </p:par>
                        <p:par>
                          <p:cTn id="53" fill="hold">
                            <p:stCondLst>
                              <p:cond delay="5500"/>
                            </p:stCondLst>
                            <p:childTnLst>
                              <p:par>
                                <p:cTn id="54" presetID="12" presetClass="entr" presetSubtype="8"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250"/>
                                        <p:tgtEl>
                                          <p:spTgt spid="81"/>
                                        </p:tgtEl>
                                        <p:attrNameLst>
                                          <p:attrName>ppt_x</p:attrName>
                                        </p:attrNameLst>
                                      </p:cBhvr>
                                      <p:tavLst>
                                        <p:tav tm="0">
                                          <p:val>
                                            <p:strVal val="#ppt_x-#ppt_w*1.125000"/>
                                          </p:val>
                                        </p:tav>
                                        <p:tav tm="100000">
                                          <p:val>
                                            <p:strVal val="#ppt_x"/>
                                          </p:val>
                                        </p:tav>
                                      </p:tavLst>
                                    </p:anim>
                                    <p:animEffect transition="in" filter="wipe(right)">
                                      <p:cBhvr>
                                        <p:cTn id="57" dur="250"/>
                                        <p:tgtEl>
                                          <p:spTgt spid="81"/>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3" grpId="0"/>
      <p:bldP spid="95" grpId="0"/>
      <p:bldP spid="97" grpId="0"/>
      <p:bldP spid="104" grpId="0"/>
      <p:bldP spid="106" grpId="0"/>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、高端平台建设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Freeform 471"/>
          <p:cNvSpPr>
            <a:spLocks noEditPoints="1"/>
          </p:cNvSpPr>
          <p:nvPr/>
        </p:nvSpPr>
        <p:spPr bwMode="auto">
          <a:xfrm>
            <a:off x="6165199" y="5199611"/>
            <a:ext cx="867386" cy="662682"/>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1">
              <a:lumMod val="75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24" name="Freeform 476"/>
          <p:cNvSpPr>
            <a:spLocks noEditPoints="1"/>
          </p:cNvSpPr>
          <p:nvPr/>
        </p:nvSpPr>
        <p:spPr bwMode="auto">
          <a:xfrm>
            <a:off x="1294664" y="2774241"/>
            <a:ext cx="875712" cy="634534"/>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92D05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25" name="Oval 493"/>
          <p:cNvSpPr>
            <a:spLocks noChangeArrowheads="1"/>
          </p:cNvSpPr>
          <p:nvPr/>
        </p:nvSpPr>
        <p:spPr bwMode="auto">
          <a:xfrm>
            <a:off x="1273051" y="5199611"/>
            <a:ext cx="730404"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2"/>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26" name="Freeform 497"/>
          <p:cNvSpPr>
            <a:spLocks noEditPoints="1"/>
          </p:cNvSpPr>
          <p:nvPr/>
        </p:nvSpPr>
        <p:spPr bwMode="auto">
          <a:xfrm>
            <a:off x="6316974" y="2654228"/>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5">
              <a:lumMod val="75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127" name="直接连接符 126"/>
          <p:cNvCxnSpPr/>
          <p:nvPr/>
        </p:nvCxnSpPr>
        <p:spPr>
          <a:xfrm>
            <a:off x="1273051" y="3501008"/>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316973" y="3501008"/>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273051" y="6021288"/>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316973" y="6021288"/>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6567" y="1384443"/>
            <a:ext cx="3104195" cy="203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140" name="Picture 2" descr="http://www.gdqy.edu.cn/viscms/u/cms/gdqy/201607/07152636xbwt.jpg"/>
          <p:cNvPicPr>
            <a:picLocks noChangeAspect="1"/>
          </p:cNvPicPr>
          <p:nvPr/>
        </p:nvPicPr>
        <p:blipFill>
          <a:blip r:embed="rId3" cstate="print"/>
          <a:stretch>
            <a:fillRect/>
          </a:stretch>
        </p:blipFill>
        <p:spPr>
          <a:xfrm>
            <a:off x="7184359" y="1394197"/>
            <a:ext cx="3068484" cy="2014578"/>
          </a:xfrm>
          <a:prstGeom prst="rect">
            <a:avLst/>
          </a:prstGeom>
          <a:noFill/>
          <a:ln w="9525">
            <a:noFill/>
          </a:ln>
        </p:spPr>
      </p:pic>
      <p:pic>
        <p:nvPicPr>
          <p:cNvPr id="141" name="Picture 4" descr="http://cms.gdqy.edu.cn/viscms/u/cms/cxy/201708/17162620sjcx.jpg"/>
          <p:cNvPicPr>
            <a:picLocks noChangeAspect="1"/>
          </p:cNvPicPr>
          <p:nvPr/>
        </p:nvPicPr>
        <p:blipFill>
          <a:blip r:embed="rId4" cstate="print"/>
          <a:stretch>
            <a:fillRect/>
          </a:stretch>
        </p:blipFill>
        <p:spPr>
          <a:xfrm>
            <a:off x="2272278" y="3923513"/>
            <a:ext cx="3068484" cy="2018278"/>
          </a:xfrm>
          <a:prstGeom prst="rect">
            <a:avLst/>
          </a:prstGeom>
          <a:noFill/>
          <a:ln w="9525">
            <a:noFill/>
          </a:ln>
        </p:spPr>
      </p:pic>
      <p:pic>
        <p:nvPicPr>
          <p:cNvPr id="142" name="Picture 2" descr="http://www.gdqy.edu.cn/viscms/u/cms/gdqy/201709/2212172983hr.jpg"/>
          <p:cNvPicPr>
            <a:picLocks noChangeAspect="1"/>
          </p:cNvPicPr>
          <p:nvPr/>
        </p:nvPicPr>
        <p:blipFill rotWithShape="1">
          <a:blip r:embed="rId5" cstate="print"/>
          <a:srcRect b="11087"/>
          <a:stretch>
            <a:fillRect/>
          </a:stretch>
        </p:blipFill>
        <p:spPr>
          <a:xfrm>
            <a:off x="7184390" y="3923665"/>
            <a:ext cx="3084830" cy="2018030"/>
          </a:xfrm>
          <a:prstGeom prst="rect">
            <a:avLst/>
          </a:prstGeom>
          <a:noFill/>
          <a:ln w="9525">
            <a:noFill/>
          </a:ln>
        </p:spPr>
      </p:pic>
      <p:sp>
        <p:nvSpPr>
          <p:cNvPr id="3" name="矩形 2"/>
          <p:cNvSpPr/>
          <p:nvPr/>
        </p:nvSpPr>
        <p:spPr>
          <a:xfrm>
            <a:off x="5340762" y="1394197"/>
            <a:ext cx="483899" cy="20330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29296" y="1577107"/>
            <a:ext cx="492443" cy="1795236"/>
          </a:xfrm>
          <a:prstGeom prst="rect">
            <a:avLst/>
          </a:prstGeom>
          <a:noFill/>
        </p:spPr>
        <p:txBody>
          <a:bodyPr vert="eaVert"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产教融合平台</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3" name="矩形 142"/>
          <p:cNvSpPr/>
          <p:nvPr/>
        </p:nvSpPr>
        <p:spPr>
          <a:xfrm>
            <a:off x="10251440" y="1384300"/>
            <a:ext cx="483870" cy="203136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p:cNvSpPr txBox="1"/>
          <p:nvPr/>
        </p:nvSpPr>
        <p:spPr>
          <a:xfrm>
            <a:off x="10240083" y="1565433"/>
            <a:ext cx="492443" cy="1795236"/>
          </a:xfrm>
          <a:prstGeom prst="rect">
            <a:avLst/>
          </a:prstGeom>
          <a:noFill/>
        </p:spPr>
        <p:txBody>
          <a:bodyPr vert="eaVert"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教师发展平台</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10269855" y="3923030"/>
            <a:ext cx="483870" cy="201739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文本框 145"/>
          <p:cNvSpPr txBox="1"/>
          <p:nvPr/>
        </p:nvSpPr>
        <p:spPr>
          <a:xfrm>
            <a:off x="10261023" y="4114911"/>
            <a:ext cx="492443" cy="1795236"/>
          </a:xfrm>
          <a:prstGeom prst="rect">
            <a:avLst/>
          </a:prstGeom>
          <a:noFill/>
        </p:spPr>
        <p:txBody>
          <a:bodyPr vert="eaVert"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协同创新平台</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7" name="矩形 146"/>
          <p:cNvSpPr/>
          <p:nvPr/>
        </p:nvSpPr>
        <p:spPr>
          <a:xfrm>
            <a:off x="5340985" y="3923030"/>
            <a:ext cx="483870" cy="201803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文本框 147"/>
          <p:cNvSpPr txBox="1"/>
          <p:nvPr/>
        </p:nvSpPr>
        <p:spPr>
          <a:xfrm>
            <a:off x="5332095" y="4116070"/>
            <a:ext cx="490220" cy="1781810"/>
          </a:xfrm>
          <a:prstGeom prst="rect">
            <a:avLst/>
          </a:prstGeom>
          <a:noFill/>
        </p:spPr>
        <p:txBody>
          <a:bodyPr vert="eaVert"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国际合作平台</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218690" y="790575"/>
            <a:ext cx="7916545" cy="398780"/>
          </a:xfrm>
          <a:prstGeom prst="rect">
            <a:avLst/>
          </a:prstGeom>
        </p:spPr>
        <p:txBody>
          <a:bodyPr wrap="square">
            <a:spAutoFit/>
          </a:bodyPr>
          <a:lstStyle/>
          <a:p>
            <a:pPr algn="ctr">
              <a:spcBef>
                <a:spcPts val="100"/>
              </a:spcBef>
              <a:spcAft>
                <a:spcPts val="100"/>
              </a:spcAft>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专业长年依托由广东省会展教指委首创</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广东会展教育第一促进平台</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750" fill="hold"/>
                                        <p:tgtEl>
                                          <p:spTgt spid="124"/>
                                        </p:tgtEl>
                                        <p:attrNameLst>
                                          <p:attrName>ppt_x</p:attrName>
                                        </p:attrNameLst>
                                      </p:cBhvr>
                                      <p:tavLst>
                                        <p:tav tm="0">
                                          <p:val>
                                            <p:strVal val="1+#ppt_w/2"/>
                                          </p:val>
                                        </p:tav>
                                        <p:tav tm="100000">
                                          <p:val>
                                            <p:strVal val="#ppt_x"/>
                                          </p:val>
                                        </p:tav>
                                      </p:tavLst>
                                    </p:anim>
                                    <p:anim calcmode="lin" valueType="num">
                                      <p:cBhvr additive="base">
                                        <p:cTn id="12" dur="750" fill="hold"/>
                                        <p:tgtEl>
                                          <p:spTgt spid="1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1+#ppt_w/2"/>
                                          </p:val>
                                        </p:tav>
                                        <p:tav tm="100000">
                                          <p:val>
                                            <p:strVal val="#ppt_x"/>
                                          </p:val>
                                        </p:tav>
                                      </p:tavLst>
                                    </p:anim>
                                    <p:anim calcmode="lin" valueType="num">
                                      <p:cBhvr additive="base">
                                        <p:cTn id="16" dur="500" fill="hold"/>
                                        <p:tgtEl>
                                          <p:spTgt spid="12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750" fill="hold"/>
                                        <p:tgtEl>
                                          <p:spTgt spid="125"/>
                                        </p:tgtEl>
                                        <p:attrNameLst>
                                          <p:attrName>ppt_x</p:attrName>
                                        </p:attrNameLst>
                                      </p:cBhvr>
                                      <p:tavLst>
                                        <p:tav tm="0">
                                          <p:val>
                                            <p:strVal val="1+#ppt_w/2"/>
                                          </p:val>
                                        </p:tav>
                                        <p:tav tm="100000">
                                          <p:val>
                                            <p:strVal val="#ppt_x"/>
                                          </p:val>
                                        </p:tav>
                                      </p:tavLst>
                                    </p:anim>
                                    <p:anim calcmode="lin" valueType="num">
                                      <p:cBhvr additive="base">
                                        <p:cTn id="20" dur="750" fill="hold"/>
                                        <p:tgtEl>
                                          <p:spTgt spid="1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500" fill="hold"/>
                                        <p:tgtEl>
                                          <p:spTgt spid="123"/>
                                        </p:tgtEl>
                                        <p:attrNameLst>
                                          <p:attrName>ppt_x</p:attrName>
                                        </p:attrNameLst>
                                      </p:cBhvr>
                                      <p:tavLst>
                                        <p:tav tm="0">
                                          <p:val>
                                            <p:strVal val="1+#ppt_w/2"/>
                                          </p:val>
                                        </p:tav>
                                        <p:tav tm="100000">
                                          <p:val>
                                            <p:strVal val="#ppt_x"/>
                                          </p:val>
                                        </p:tav>
                                      </p:tavLst>
                                    </p:anim>
                                    <p:anim calcmode="lin" valueType="num">
                                      <p:cBhvr additive="base">
                                        <p:cTn id="24" dur="500" fill="hold"/>
                                        <p:tgtEl>
                                          <p:spTgt spid="12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left)">
                                      <p:cBhvr>
                                        <p:cTn id="28" dur="500"/>
                                        <p:tgtEl>
                                          <p:spTgt spid="127"/>
                                        </p:tgtEl>
                                      </p:cBhvr>
                                    </p:animEffect>
                                  </p:childTnLst>
                                </p:cTn>
                              </p:par>
                              <p:par>
                                <p:cTn id="29" presetID="22" presetClass="entr" presetSubtype="8" fill="hold"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left)">
                                      <p:cBhvr>
                                        <p:cTn id="31" dur="500"/>
                                        <p:tgtEl>
                                          <p:spTgt spid="128"/>
                                        </p:tgtEl>
                                      </p:cBhvr>
                                    </p:animEffect>
                                  </p:childTnLst>
                                </p:cTn>
                              </p:par>
                              <p:par>
                                <p:cTn id="32" presetID="22" presetClass="entr" presetSubtype="8" fill="hold"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left)">
                                      <p:cBhvr>
                                        <p:cTn id="34" dur="500"/>
                                        <p:tgtEl>
                                          <p:spTgt spid="129"/>
                                        </p:tgtEl>
                                      </p:cBhvr>
                                    </p:animEffect>
                                  </p:childTnLst>
                                </p:cTn>
                              </p:par>
                              <p:par>
                                <p:cTn id="35" presetID="22" presetClass="entr" presetSubtype="8"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wipe(left)">
                                      <p:cBhvr>
                                        <p:cTn id="3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3" grpId="0" animBg="1"/>
      <p:bldP spid="124" grpId="0" animBg="1"/>
      <p:bldP spid="125" grpId="0" animBg="1"/>
      <p:bldP spid="1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3</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、强师团队建设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7250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2"/>
          <p:cNvSpPr/>
          <p:nvPr/>
        </p:nvSpPr>
        <p:spPr>
          <a:xfrm>
            <a:off x="4030345" y="1341120"/>
            <a:ext cx="4492625" cy="4754245"/>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38" name="TextBox 59"/>
          <p:cNvSpPr txBox="1">
            <a:spLocks noChangeArrowheads="1"/>
          </p:cNvSpPr>
          <p:nvPr/>
        </p:nvSpPr>
        <p:spPr bwMode="auto">
          <a:xfrm flipH="1">
            <a:off x="4247802" y="1294179"/>
            <a:ext cx="4058374" cy="485394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lvl="0" indent="-285750" algn="just" fontAlgn="base">
              <a:lnSpc>
                <a:spcPct val="200000"/>
              </a:lnSpc>
              <a:spcBef>
                <a:spcPct val="0"/>
              </a:spcBef>
              <a:spcAft>
                <a:spcPct val="0"/>
              </a:spcAft>
              <a:buFont typeface="Wingdings" panose="05000000000000000000" pitchFamily="2" charset="2"/>
              <a:buChar char="p"/>
              <a:defRPr/>
            </a:pPr>
            <a:r>
              <a:rPr lang="en-US" altLang="zh-CN" sz="2200">
                <a:solidFill>
                  <a:schemeClr val="bg1"/>
                </a:solidFill>
                <a:latin typeface="微软雅黑" panose="020B0503020204020204" pitchFamily="34" charset="-122"/>
                <a:ea typeface="微软雅黑" panose="020B0503020204020204" pitchFamily="34" charset="-122"/>
                <a:cs typeface="方正兰亭纤黑简体"/>
                <a:sym typeface="+mn-ea"/>
              </a:rPr>
              <a:t>5</a:t>
            </a: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人企业背景</a:t>
            </a:r>
            <a:endPar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endParaRPr>
          </a:p>
          <a:p>
            <a:pPr marL="285750" lvl="0" indent="-285750" algn="just" fontAlgn="base">
              <a:lnSpc>
                <a:spcPct val="200000"/>
              </a:lnSpc>
              <a:spcBef>
                <a:spcPct val="0"/>
              </a:spcBef>
              <a:spcAft>
                <a:spcPct val="0"/>
              </a:spcAft>
              <a:buFont typeface="Wingdings" panose="05000000000000000000" pitchFamily="2" charset="2"/>
              <a:buChar char="p"/>
              <a:defRPr/>
            </a:pPr>
            <a:r>
              <a:rPr lang="en-US" altLang="zh-CN" sz="2200">
                <a:solidFill>
                  <a:schemeClr val="bg1"/>
                </a:solidFill>
                <a:latin typeface="微软雅黑" panose="020B0503020204020204" pitchFamily="34" charset="-122"/>
                <a:ea typeface="微软雅黑" panose="020B0503020204020204" pitchFamily="34" charset="-122"/>
                <a:cs typeface="方正兰亭纤黑简体"/>
                <a:sym typeface="+mn-ea"/>
              </a:rPr>
              <a:t>7</a:t>
            </a: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人海外学历学习背景</a:t>
            </a:r>
            <a:endParaRPr lang="en-US" altLang="zh-CN" sz="2200">
              <a:solidFill>
                <a:schemeClr val="bg1"/>
              </a:solidFill>
              <a:latin typeface="微软雅黑" panose="020B0503020204020204" pitchFamily="34" charset="-122"/>
              <a:ea typeface="微软雅黑" panose="020B0503020204020204" pitchFamily="34" charset="-122"/>
              <a:cs typeface="方正兰亭纤黑简体"/>
            </a:endParaRPr>
          </a:p>
          <a:p>
            <a:pPr marL="285750" lvl="0" indent="-285750" algn="just" fontAlgn="base">
              <a:lnSpc>
                <a:spcPct val="200000"/>
              </a:lnSpc>
              <a:spcBef>
                <a:spcPct val="0"/>
              </a:spcBef>
              <a:spcAft>
                <a:spcPct val="0"/>
              </a:spcAft>
              <a:buFont typeface="Wingdings" panose="05000000000000000000" pitchFamily="2" charset="2"/>
              <a:buChar char="p"/>
              <a:defRPr/>
            </a:pP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7人国家一级会展策划师</a:t>
            </a:r>
            <a:endPar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endParaRPr>
          </a:p>
          <a:p>
            <a:pPr marL="285750" lvl="0" indent="-285750" algn="just" fontAlgn="base">
              <a:lnSpc>
                <a:spcPct val="200000"/>
              </a:lnSpc>
              <a:spcBef>
                <a:spcPct val="0"/>
              </a:spcBef>
              <a:spcAft>
                <a:spcPct val="0"/>
              </a:spcAft>
              <a:buFont typeface="Wingdings" panose="05000000000000000000" pitchFamily="2" charset="2"/>
              <a:buChar char="p"/>
              <a:defRPr/>
            </a:pP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全国技术能手</a:t>
            </a:r>
            <a:endParaRPr lang="zh-CN" altLang="en-US" sz="2200">
              <a:solidFill>
                <a:schemeClr val="bg1"/>
              </a:solidFill>
              <a:latin typeface="微软雅黑" panose="020B0503020204020204" pitchFamily="34" charset="-122"/>
              <a:ea typeface="微软雅黑" panose="020B0503020204020204" pitchFamily="34" charset="-122"/>
              <a:cs typeface="方正兰亭纤黑简体"/>
            </a:endParaRPr>
          </a:p>
          <a:p>
            <a:pPr marL="285750" lvl="0" indent="-285750" algn="just" fontAlgn="base">
              <a:lnSpc>
                <a:spcPct val="200000"/>
              </a:lnSpc>
              <a:spcBef>
                <a:spcPct val="0"/>
              </a:spcBef>
              <a:spcAft>
                <a:spcPct val="0"/>
              </a:spcAft>
              <a:buFont typeface="Wingdings" panose="05000000000000000000" pitchFamily="2" charset="2"/>
              <a:buChar char="p"/>
              <a:defRPr/>
            </a:pP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全国青年岗位能手</a:t>
            </a:r>
            <a:endParaRPr lang="zh-CN" altLang="en-US" sz="2200">
              <a:solidFill>
                <a:schemeClr val="bg1"/>
              </a:solidFill>
              <a:latin typeface="微软雅黑" panose="020B0503020204020204" pitchFamily="34" charset="-122"/>
              <a:ea typeface="微软雅黑" panose="020B0503020204020204" pitchFamily="34" charset="-122"/>
              <a:cs typeface="方正兰亭纤黑简体"/>
            </a:endParaRPr>
          </a:p>
          <a:p>
            <a:pPr marL="285750" lvl="0" indent="-285750" algn="just" fontAlgn="base">
              <a:lnSpc>
                <a:spcPct val="200000"/>
              </a:lnSpc>
              <a:spcBef>
                <a:spcPct val="0"/>
              </a:spcBef>
              <a:spcAft>
                <a:spcPct val="0"/>
              </a:spcAft>
              <a:buFont typeface="Wingdings" panose="05000000000000000000" pitchFamily="2" charset="2"/>
              <a:buChar char="p"/>
              <a:defRPr/>
            </a:pP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全国商贸服务业青年专家</a:t>
            </a:r>
            <a:endParaRPr lang="zh-CN" altLang="en-US" sz="2200">
              <a:solidFill>
                <a:schemeClr val="bg1"/>
              </a:solidFill>
              <a:latin typeface="微软雅黑" panose="020B0503020204020204" pitchFamily="34" charset="-122"/>
              <a:ea typeface="微软雅黑" panose="020B0503020204020204" pitchFamily="34" charset="-122"/>
              <a:cs typeface="方正兰亭纤黑简体"/>
            </a:endParaRPr>
          </a:p>
          <a:p>
            <a:pPr marL="285750" lvl="0" indent="-285750" algn="just" fontAlgn="base">
              <a:lnSpc>
                <a:spcPct val="200000"/>
              </a:lnSpc>
              <a:spcBef>
                <a:spcPct val="0"/>
              </a:spcBef>
              <a:spcAft>
                <a:spcPct val="0"/>
              </a:spcAft>
              <a:buFont typeface="Wingdings" panose="05000000000000000000" pitchFamily="2" charset="2"/>
              <a:buChar char="p"/>
              <a:defRPr/>
            </a:pPr>
            <a:r>
              <a:rPr lang="zh-CN" altLang="en-US" sz="2200">
                <a:solidFill>
                  <a:schemeClr val="bg1"/>
                </a:solidFill>
                <a:latin typeface="微软雅黑" panose="020B0503020204020204" pitchFamily="34" charset="-122"/>
                <a:ea typeface="微软雅黑" panose="020B0503020204020204" pitchFamily="34" charset="-122"/>
                <a:cs typeface="方正兰亭纤黑简体"/>
                <a:sym typeface="+mn-ea"/>
              </a:rPr>
              <a:t>广东省优秀青年教师</a:t>
            </a:r>
            <a:endParaRPr lang="zh-CN" altLang="en-US"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9" name="图片 1"/>
          <p:cNvPicPr>
            <a:picLocks noChangeAspect="1"/>
          </p:cNvPicPr>
          <p:nvPr/>
        </p:nvPicPr>
        <p:blipFill>
          <a:blip r:embed="rId2" cstate="print"/>
          <a:stretch>
            <a:fillRect/>
          </a:stretch>
        </p:blipFill>
        <p:spPr>
          <a:xfrm>
            <a:off x="487045" y="1341120"/>
            <a:ext cx="3141345" cy="2272030"/>
          </a:xfrm>
          <a:prstGeom prst="rect">
            <a:avLst/>
          </a:prstGeom>
          <a:ln>
            <a:noFill/>
          </a:ln>
          <a:effectLst>
            <a:outerShdw blurRad="292100" dist="139700" dir="2700000" algn="tl" rotWithShape="0">
              <a:srgbClr val="333333">
                <a:alpha val="65000"/>
              </a:srgbClr>
            </a:outerShdw>
          </a:effectLst>
        </p:spPr>
      </p:pic>
      <p:pic>
        <p:nvPicPr>
          <p:cNvPr id="40" name="图片 3"/>
          <p:cNvPicPr>
            <a:picLocks noChangeAspect="1"/>
          </p:cNvPicPr>
          <p:nvPr/>
        </p:nvPicPr>
        <p:blipFill>
          <a:blip r:embed="rId3" cstate="print"/>
          <a:stretch>
            <a:fillRect/>
          </a:stretch>
        </p:blipFill>
        <p:spPr>
          <a:xfrm>
            <a:off x="487045" y="3777615"/>
            <a:ext cx="3141345" cy="2265045"/>
          </a:xfrm>
          <a:prstGeom prst="rect">
            <a:avLst/>
          </a:prstGeom>
          <a:ln>
            <a:noFill/>
          </a:ln>
          <a:effectLst>
            <a:outerShdw blurRad="292100" dist="139700" dir="2700000" algn="tl" rotWithShape="0">
              <a:srgbClr val="333333">
                <a:alpha val="65000"/>
              </a:srgbClr>
            </a:outerShdw>
          </a:effectLst>
        </p:spPr>
      </p:pic>
      <p:pic>
        <p:nvPicPr>
          <p:cNvPr id="3" name="图片 1"/>
          <p:cNvPicPr>
            <a:picLocks noChangeAspect="1"/>
          </p:cNvPicPr>
          <p:nvPr/>
        </p:nvPicPr>
        <p:blipFill>
          <a:blip r:embed="rId4" cstate="print"/>
          <a:stretch>
            <a:fillRect/>
          </a:stretch>
        </p:blipFill>
        <p:spPr>
          <a:xfrm>
            <a:off x="8774430" y="3724910"/>
            <a:ext cx="3236595" cy="2370455"/>
          </a:xfrm>
          <a:prstGeom prst="rect">
            <a:avLst/>
          </a:prstGeom>
          <a:ln>
            <a:noFill/>
          </a:ln>
          <a:effectLst>
            <a:outerShdw blurRad="292100" dist="139700" dir="2700000" algn="tl" rotWithShape="0">
              <a:srgbClr val="333333">
                <a:alpha val="65000"/>
              </a:srgbClr>
            </a:outerShdw>
          </a:effectLst>
        </p:spPr>
      </p:pic>
      <p:pic>
        <p:nvPicPr>
          <p:cNvPr id="90" name="图片 2"/>
          <p:cNvPicPr>
            <a:picLocks noChangeAspect="1"/>
          </p:cNvPicPr>
          <p:nvPr/>
        </p:nvPicPr>
        <p:blipFill>
          <a:blip r:embed="rId5" cstate="print"/>
          <a:stretch>
            <a:fillRect/>
          </a:stretch>
        </p:blipFill>
        <p:spPr>
          <a:xfrm>
            <a:off x="8763000" y="1341120"/>
            <a:ext cx="3235960" cy="21596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bldLvl="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4.1</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、优质项目建设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3"/>
          <p:cNvGrpSpPr/>
          <p:nvPr/>
        </p:nvGrpSpPr>
        <p:grpSpPr>
          <a:xfrm>
            <a:off x="7558439" y="2167872"/>
            <a:ext cx="1620017" cy="1620325"/>
            <a:chOff x="7555698" y="2759717"/>
            <a:chExt cx="1619915" cy="1619915"/>
          </a:xfrm>
        </p:grpSpPr>
        <p:sp>
          <p:nvSpPr>
            <p:cNvPr id="29" name="Oval 9"/>
            <p:cNvSpPr/>
            <p:nvPr/>
          </p:nvSpPr>
          <p:spPr>
            <a:xfrm>
              <a:off x="7555698" y="2759717"/>
              <a:ext cx="1619915" cy="16199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4"/>
            <p:cNvSpPr>
              <a:spLocks noEditPoints="1"/>
            </p:cNvSpPr>
            <p:nvPr/>
          </p:nvSpPr>
          <p:spPr bwMode="auto">
            <a:xfrm>
              <a:off x="8121821" y="3251556"/>
              <a:ext cx="487669" cy="518147"/>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128573" tIns="64288" rIns="128573" bIns="6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4"/>
          <p:cNvGrpSpPr/>
          <p:nvPr/>
        </p:nvGrpSpPr>
        <p:grpSpPr>
          <a:xfrm>
            <a:off x="6244872" y="3217596"/>
            <a:ext cx="2204019" cy="1620325"/>
            <a:chOff x="6242216" y="3809175"/>
            <a:chExt cx="2203879" cy="1619915"/>
          </a:xfrm>
        </p:grpSpPr>
        <p:sp>
          <p:nvSpPr>
            <p:cNvPr id="37" name="Freeform 8"/>
            <p:cNvSpPr/>
            <p:nvPr/>
          </p:nvSpPr>
          <p:spPr>
            <a:xfrm rot="18900000">
              <a:off x="624221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5"/>
            <p:cNvSpPr>
              <a:spLocks noEditPoints="1"/>
            </p:cNvSpPr>
            <p:nvPr/>
          </p:nvSpPr>
          <p:spPr bwMode="auto">
            <a:xfrm>
              <a:off x="6896733" y="4595850"/>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128573" tIns="64288" rIns="128573" bIns="6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0"/>
          <p:cNvGrpSpPr/>
          <p:nvPr/>
        </p:nvGrpSpPr>
        <p:grpSpPr>
          <a:xfrm>
            <a:off x="5396428" y="2075896"/>
            <a:ext cx="1620017" cy="2204437"/>
            <a:chOff x="5393825" y="2667764"/>
            <a:chExt cx="1619915" cy="2203879"/>
          </a:xfrm>
        </p:grpSpPr>
        <p:sp>
          <p:nvSpPr>
            <p:cNvPr id="40" name="Freeform 7"/>
            <p:cNvSpPr/>
            <p:nvPr/>
          </p:nvSpPr>
          <p:spPr>
            <a:xfrm rot="2700000">
              <a:off x="5101843"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6"/>
            <p:cNvSpPr>
              <a:spLocks noEditPoints="1"/>
            </p:cNvSpPr>
            <p:nvPr/>
          </p:nvSpPr>
          <p:spPr bwMode="auto">
            <a:xfrm>
              <a:off x="5833681" y="3251049"/>
              <a:ext cx="368290" cy="58164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128573" tIns="64288" rIns="128573" bIns="6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5"/>
          <p:cNvSpPr txBox="1"/>
          <p:nvPr/>
        </p:nvSpPr>
        <p:spPr>
          <a:xfrm>
            <a:off x="4946430" y="1561849"/>
            <a:ext cx="2297424"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参加近20届广交会</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48"/>
          <p:cNvSpPr txBox="1"/>
          <p:nvPr/>
        </p:nvSpPr>
        <p:spPr>
          <a:xfrm>
            <a:off x="999293" y="2820934"/>
            <a:ext cx="1814323" cy="707886"/>
          </a:xfrm>
          <a:prstGeom prst="rect">
            <a:avLst/>
          </a:prstGeom>
          <a:noFill/>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纵向延伸与</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广交会的合作</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1"/>
          <p:cNvSpPr txBox="1"/>
          <p:nvPr/>
        </p:nvSpPr>
        <p:spPr>
          <a:xfrm>
            <a:off x="9265004" y="2726619"/>
            <a:ext cx="2236510" cy="830997"/>
          </a:xfrm>
          <a:prstGeom prst="rect">
            <a:avLst/>
          </a:prstGeom>
          <a:noFill/>
        </p:spPr>
        <p:txBody>
          <a:bodyPr wrap="none" rtlCol="0">
            <a:spAutoFit/>
          </a:bodyPr>
          <a:lstStyle/>
          <a:p>
            <a:pPr algn="just">
              <a:lnSpc>
                <a:spcPct val="12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服务万余名参展商</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20000"/>
              </a:lnSpc>
            </a:pP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TextBox 54"/>
          <p:cNvSpPr txBox="1"/>
          <p:nvPr/>
        </p:nvSpPr>
        <p:spPr>
          <a:xfrm>
            <a:off x="3965266" y="5234053"/>
            <a:ext cx="1706880" cy="39878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会展创办十年</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TextBox 57"/>
          <p:cNvSpPr txBox="1"/>
          <p:nvPr/>
        </p:nvSpPr>
        <p:spPr>
          <a:xfrm>
            <a:off x="6477179" y="5212489"/>
            <a:ext cx="198002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派出千余名学生</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Group 11"/>
          <p:cNvGrpSpPr/>
          <p:nvPr/>
        </p:nvGrpSpPr>
        <p:grpSpPr>
          <a:xfrm>
            <a:off x="3867280" y="3217596"/>
            <a:ext cx="2204019" cy="1620325"/>
            <a:chOff x="3864776" y="3809175"/>
            <a:chExt cx="2203879" cy="1619915"/>
          </a:xfrm>
        </p:grpSpPr>
        <p:sp>
          <p:nvSpPr>
            <p:cNvPr id="70" name="Freeform 6"/>
            <p:cNvSpPr/>
            <p:nvPr/>
          </p:nvSpPr>
          <p:spPr>
            <a:xfrm rot="18900000">
              <a:off x="386477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3"/>
            <p:cNvSpPr>
              <a:spLocks noEditPoints="1"/>
            </p:cNvSpPr>
            <p:nvPr/>
          </p:nvSpPr>
          <p:spPr bwMode="auto">
            <a:xfrm>
              <a:off x="4525308" y="4595850"/>
              <a:ext cx="459729" cy="525769"/>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128573" tIns="64288" rIns="128573" bIns="6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29"/>
          <p:cNvGrpSpPr/>
          <p:nvPr/>
        </p:nvGrpSpPr>
        <p:grpSpPr>
          <a:xfrm>
            <a:off x="3018837" y="2075896"/>
            <a:ext cx="1620017" cy="2204437"/>
            <a:chOff x="3016386" y="2667764"/>
            <a:chExt cx="1619915" cy="2203879"/>
          </a:xfrm>
        </p:grpSpPr>
        <p:sp>
          <p:nvSpPr>
            <p:cNvPr id="73" name="Freeform 5"/>
            <p:cNvSpPr/>
            <p:nvPr/>
          </p:nvSpPr>
          <p:spPr>
            <a:xfrm rot="2700000">
              <a:off x="2724404"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2"/>
            <p:cNvSpPr>
              <a:spLocks noEditPoints="1"/>
            </p:cNvSpPr>
            <p:nvPr/>
          </p:nvSpPr>
          <p:spPr bwMode="auto">
            <a:xfrm>
              <a:off x="3401445" y="3381220"/>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128573" tIns="64288" rIns="128573" bIns="6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4.2</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、优质项目建设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Line 14"/>
          <p:cNvSpPr>
            <a:spLocks noChangeShapeType="1"/>
          </p:cNvSpPr>
          <p:nvPr/>
        </p:nvSpPr>
        <p:spPr bwMode="auto">
          <a:xfrm rot="10800000">
            <a:off x="6308331" y="20551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52" tIns="45727" rIns="91452" bIns="45727" numCol="1" anchor="t" anchorCtr="0" compatLnSpc="1"/>
          <a:lstStyle/>
          <a:p>
            <a:pPr defTabSz="1218565" fontAlgn="base">
              <a:spcBef>
                <a:spcPct val="0"/>
              </a:spcBef>
              <a:spcAft>
                <a:spcPct val="0"/>
              </a:spcAft>
              <a:defRPr/>
            </a:pPr>
            <a:endParaRPr lang="id-ID" sz="2400">
              <a:solidFill>
                <a:prstClr val="black"/>
              </a:solidFill>
              <a:latin typeface="微软雅黑" panose="020B0503020204020204" pitchFamily="34" charset="-122"/>
              <a:ea typeface="微软雅黑" panose="020B0503020204020204" pitchFamily="34" charset="-122"/>
            </a:endParaRPr>
          </a:p>
        </p:txBody>
      </p:sp>
      <p:sp>
        <p:nvSpPr>
          <p:cNvPr id="33" name="Line 15"/>
          <p:cNvSpPr>
            <a:spLocks noChangeShapeType="1"/>
          </p:cNvSpPr>
          <p:nvPr/>
        </p:nvSpPr>
        <p:spPr bwMode="auto">
          <a:xfrm rot="10800000">
            <a:off x="6308331" y="2055178"/>
            <a:ext cx="0" cy="0"/>
          </a:xfrm>
          <a:prstGeom prst="line">
            <a:avLst/>
          </a:prstGeom>
          <a:noFill/>
          <a:ln w="1588" cap="flat">
            <a:solidFill>
              <a:srgbClr val="88867A"/>
            </a:solidFill>
            <a:prstDash val="solid"/>
            <a:miter lim="800000"/>
          </a:ln>
          <a:extLst>
            <a:ext uri="{909E8E84-426E-40DD-AFC4-6F175D3DCCD1}">
              <a14:hiddenFill xmlns:a14="http://schemas.microsoft.com/office/drawing/2010/main">
                <a:noFill/>
              </a14:hiddenFill>
            </a:ext>
          </a:extLst>
        </p:spPr>
        <p:txBody>
          <a:bodyPr vert="horz" wrap="square" lIns="91452" tIns="45727" rIns="91452" bIns="45727" numCol="1" anchor="t" anchorCtr="0" compatLnSpc="1"/>
          <a:lstStyle/>
          <a:p>
            <a:pPr defTabSz="1218565" fontAlgn="base">
              <a:spcBef>
                <a:spcPct val="0"/>
              </a:spcBef>
              <a:spcAft>
                <a:spcPct val="0"/>
              </a:spcAft>
              <a:defRPr/>
            </a:pPr>
            <a:endParaRPr lang="id-ID" sz="2400">
              <a:solidFill>
                <a:prstClr val="black"/>
              </a:solidFill>
              <a:latin typeface="微软雅黑" panose="020B0503020204020204" pitchFamily="34" charset="-122"/>
              <a:ea typeface="微软雅黑" panose="020B0503020204020204" pitchFamily="34" charset="-122"/>
            </a:endParaRPr>
          </a:p>
        </p:txBody>
      </p:sp>
      <p:grpSp>
        <p:nvGrpSpPr>
          <p:cNvPr id="34" name="Group 86"/>
          <p:cNvGrpSpPr/>
          <p:nvPr/>
        </p:nvGrpSpPr>
        <p:grpSpPr>
          <a:xfrm>
            <a:off x="4860281" y="1379570"/>
            <a:ext cx="2935797" cy="4770323"/>
            <a:chOff x="4649788" y="967712"/>
            <a:chExt cx="2935287" cy="4768850"/>
          </a:xfrm>
          <a:solidFill>
            <a:schemeClr val="bg1">
              <a:lumMod val="50000"/>
            </a:schemeClr>
          </a:solidFill>
        </p:grpSpPr>
        <p:sp>
          <p:nvSpPr>
            <p:cNvPr id="35"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sp>
          <p:nvSpPr>
            <p:cNvPr id="36"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grpSp>
      <p:cxnSp>
        <p:nvCxnSpPr>
          <p:cNvPr id="42" name="Elbow Connector 89"/>
          <p:cNvCxnSpPr>
            <a:stCxn id="48" idx="14"/>
          </p:cNvCxnSpPr>
          <p:nvPr/>
        </p:nvCxnSpPr>
        <p:spPr>
          <a:xfrm rot="10800000">
            <a:off x="3761507" y="2671041"/>
            <a:ext cx="1723104" cy="1360601"/>
          </a:xfrm>
          <a:prstGeom prst="bentConnector3">
            <a:avLst>
              <a:gd name="adj1" fmla="val 50000"/>
            </a:avLst>
          </a:prstGeom>
          <a:noFill/>
          <a:ln w="31750" cap="flat" cmpd="sng" algn="ctr">
            <a:solidFill>
              <a:schemeClr val="bg1">
                <a:lumMod val="65000"/>
              </a:schemeClr>
            </a:solidFill>
            <a:prstDash val="solid"/>
            <a:miter lim="800000"/>
            <a:tailEnd type="oval" w="lg" len="lg"/>
          </a:ln>
          <a:effectLst/>
        </p:spPr>
      </p:cxnSp>
      <p:cxnSp>
        <p:nvCxnSpPr>
          <p:cNvPr id="43" name="Elbow Connector 90"/>
          <p:cNvCxnSpPr/>
          <p:nvPr/>
        </p:nvCxnSpPr>
        <p:spPr>
          <a:xfrm rot="10800000" flipV="1">
            <a:off x="3761508" y="5026739"/>
            <a:ext cx="1559476" cy="383437"/>
          </a:xfrm>
          <a:prstGeom prst="bentConnector3">
            <a:avLst>
              <a:gd name="adj1" fmla="val 50000"/>
            </a:avLst>
          </a:prstGeom>
          <a:noFill/>
          <a:ln w="31750" cap="flat" cmpd="sng" algn="ctr">
            <a:solidFill>
              <a:schemeClr val="bg1">
                <a:lumMod val="65000"/>
              </a:schemeClr>
            </a:solidFill>
            <a:prstDash val="solid"/>
            <a:miter lim="800000"/>
            <a:tailEnd type="oval" w="lg" len="lg"/>
          </a:ln>
          <a:effectLst/>
        </p:spPr>
      </p:cxnSp>
      <p:cxnSp>
        <p:nvCxnSpPr>
          <p:cNvPr id="44" name="Elbow Connector 91"/>
          <p:cNvCxnSpPr>
            <a:stCxn id="51" idx="12"/>
          </p:cNvCxnSpPr>
          <p:nvPr/>
        </p:nvCxnSpPr>
        <p:spPr>
          <a:xfrm rot="10800000" flipH="1">
            <a:off x="7174678" y="2897534"/>
            <a:ext cx="1260221" cy="1133755"/>
          </a:xfrm>
          <a:prstGeom prst="bentConnector3">
            <a:avLst>
              <a:gd name="adj1" fmla="val 54401"/>
            </a:avLst>
          </a:prstGeom>
          <a:noFill/>
          <a:ln w="31750" cap="flat" cmpd="sng" algn="ctr">
            <a:solidFill>
              <a:schemeClr val="bg1">
                <a:lumMod val="65000"/>
              </a:schemeClr>
            </a:solidFill>
            <a:prstDash val="solid"/>
            <a:miter lim="800000"/>
            <a:tailEnd type="oval" w="lg" len="lg"/>
          </a:ln>
          <a:effectLst/>
        </p:spPr>
      </p:cxnSp>
      <p:cxnSp>
        <p:nvCxnSpPr>
          <p:cNvPr id="45" name="Elbow Connector 92"/>
          <p:cNvCxnSpPr/>
          <p:nvPr/>
        </p:nvCxnSpPr>
        <p:spPr>
          <a:xfrm>
            <a:off x="7174679" y="5191657"/>
            <a:ext cx="1564537" cy="232174"/>
          </a:xfrm>
          <a:prstGeom prst="bentConnector3">
            <a:avLst>
              <a:gd name="adj1" fmla="val 50000"/>
            </a:avLst>
          </a:prstGeom>
          <a:noFill/>
          <a:ln w="31750" cap="flat" cmpd="sng" algn="ctr">
            <a:solidFill>
              <a:schemeClr val="bg1">
                <a:lumMod val="65000"/>
              </a:schemeClr>
            </a:solidFill>
            <a:prstDash val="solid"/>
            <a:miter lim="800000"/>
            <a:tailEnd type="oval" w="lg" len="lg"/>
          </a:ln>
          <a:effectLst/>
        </p:spPr>
      </p:cxnSp>
      <p:grpSp>
        <p:nvGrpSpPr>
          <p:cNvPr id="46" name="Group 93"/>
          <p:cNvGrpSpPr/>
          <p:nvPr/>
        </p:nvGrpSpPr>
        <p:grpSpPr>
          <a:xfrm>
            <a:off x="5298506" y="3043784"/>
            <a:ext cx="1174955" cy="1340264"/>
            <a:chOff x="5087938" y="2631412"/>
            <a:chExt cx="1174750" cy="1339850"/>
          </a:xfrm>
          <a:solidFill>
            <a:srgbClr val="92D050"/>
          </a:solidFill>
        </p:grpSpPr>
        <p:sp>
          <p:nvSpPr>
            <p:cNvPr id="48" name="Freeform 19"/>
            <p:cNvSpPr/>
            <p:nvPr/>
          </p:nvSpPr>
          <p:spPr bwMode="auto">
            <a:xfrm rot="10800000">
              <a:off x="5087938" y="2631412"/>
              <a:ext cx="1174750" cy="1339850"/>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sp>
          <p:nvSpPr>
            <p:cNvPr id="49" name="TextBox 95"/>
            <p:cNvSpPr txBox="1"/>
            <p:nvPr/>
          </p:nvSpPr>
          <p:spPr>
            <a:xfrm>
              <a:off x="5474253" y="3256239"/>
              <a:ext cx="542489" cy="379539"/>
            </a:xfrm>
            <a:prstGeom prst="rect">
              <a:avLst/>
            </a:prstGeom>
            <a:grpFill/>
          </p:spPr>
          <p:txBody>
            <a:bodyPr wrap="square" rtlCol="0">
              <a:spAutoFit/>
            </a:bodyPr>
            <a:lstStyle/>
            <a:p>
              <a:pPr algn="ctr" defTabSz="1218565" fontAlgn="base">
                <a:spcBef>
                  <a:spcPct val="0"/>
                </a:spcBef>
                <a:spcAft>
                  <a:spcPct val="0"/>
                </a:spcAft>
                <a:defRPr/>
              </a:pPr>
              <a:r>
                <a:rPr lang="id-ID" sz="1865" kern="0" dirty="0">
                  <a:solidFill>
                    <a:prstClr val="white"/>
                  </a:solidFill>
                  <a:latin typeface="微软雅黑" panose="020B0503020204020204" pitchFamily="34" charset="-122"/>
                  <a:ea typeface="微软雅黑" panose="020B0503020204020204" pitchFamily="34" charset="-122"/>
                </a:rPr>
                <a:t>01</a:t>
              </a:r>
              <a:endParaRPr lang="en-US" sz="1865" kern="0" dirty="0">
                <a:solidFill>
                  <a:prstClr val="white"/>
                </a:solidFill>
                <a:latin typeface="微软雅黑" panose="020B0503020204020204" pitchFamily="34" charset="-122"/>
                <a:ea typeface="微软雅黑" panose="020B0503020204020204" pitchFamily="34" charset="-122"/>
              </a:endParaRPr>
            </a:p>
          </p:txBody>
        </p:sp>
      </p:grpSp>
      <p:grpSp>
        <p:nvGrpSpPr>
          <p:cNvPr id="50" name="Group 96"/>
          <p:cNvGrpSpPr/>
          <p:nvPr/>
        </p:nvGrpSpPr>
        <p:grpSpPr>
          <a:xfrm>
            <a:off x="6344851" y="3043784"/>
            <a:ext cx="1013001" cy="1511767"/>
            <a:chOff x="6134100" y="2631412"/>
            <a:chExt cx="1012825" cy="1511300"/>
          </a:xfrm>
          <a:solidFill>
            <a:srgbClr val="C0504D"/>
          </a:solidFill>
        </p:grpSpPr>
        <p:sp>
          <p:nvSpPr>
            <p:cNvPr id="51" name="Freeform 20"/>
            <p:cNvSpPr/>
            <p:nvPr/>
          </p:nvSpPr>
          <p:spPr bwMode="auto">
            <a:xfrm rot="10800000">
              <a:off x="6134100" y="2631412"/>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grp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sp>
          <p:nvSpPr>
            <p:cNvPr id="52" name="TextBox 98"/>
            <p:cNvSpPr txBox="1"/>
            <p:nvPr/>
          </p:nvSpPr>
          <p:spPr>
            <a:xfrm>
              <a:off x="6294788" y="3256239"/>
              <a:ext cx="542490" cy="379539"/>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1218565" fontAlgn="base">
                <a:spcBef>
                  <a:spcPct val="0"/>
                </a:spcBef>
                <a:spcAft>
                  <a:spcPct val="0"/>
                </a:spcAft>
                <a:defRPr/>
              </a:pPr>
              <a:r>
                <a:rPr lang="id-ID" sz="1865" kern="0" dirty="0">
                  <a:solidFill>
                    <a:prstClr val="white"/>
                  </a:solidFill>
                  <a:latin typeface="微软雅黑" panose="020B0503020204020204" pitchFamily="34" charset="-122"/>
                  <a:ea typeface="微软雅黑" panose="020B0503020204020204" pitchFamily="34" charset="-122"/>
                </a:rPr>
                <a:t>02</a:t>
              </a:r>
              <a:endParaRPr lang="en-US" sz="1865" kern="0" dirty="0">
                <a:solidFill>
                  <a:prstClr val="white"/>
                </a:solidFill>
                <a:latin typeface="微软雅黑" panose="020B0503020204020204" pitchFamily="34" charset="-122"/>
                <a:ea typeface="微软雅黑" panose="020B0503020204020204" pitchFamily="34" charset="-122"/>
              </a:endParaRPr>
            </a:p>
          </p:txBody>
        </p:sp>
      </p:grpSp>
      <p:grpSp>
        <p:nvGrpSpPr>
          <p:cNvPr id="54" name="Group 99"/>
          <p:cNvGrpSpPr/>
          <p:nvPr/>
        </p:nvGrpSpPr>
        <p:grpSpPr>
          <a:xfrm>
            <a:off x="5227057" y="4255422"/>
            <a:ext cx="1070161" cy="1527647"/>
            <a:chOff x="5016500" y="3842674"/>
            <a:chExt cx="1069975" cy="1527175"/>
          </a:xfrm>
          <a:solidFill>
            <a:srgbClr val="376092"/>
          </a:solidFill>
        </p:grpSpPr>
        <p:sp>
          <p:nvSpPr>
            <p:cNvPr id="55" name="Freeform 18"/>
            <p:cNvSpPr/>
            <p:nvPr/>
          </p:nvSpPr>
          <p:spPr bwMode="auto">
            <a:xfrm rot="10800000">
              <a:off x="5016500" y="3842674"/>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grp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sp>
          <p:nvSpPr>
            <p:cNvPr id="56" name="TextBox 101"/>
            <p:cNvSpPr txBox="1"/>
            <p:nvPr/>
          </p:nvSpPr>
          <p:spPr>
            <a:xfrm>
              <a:off x="5211441" y="4386949"/>
              <a:ext cx="542490" cy="379539"/>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1218565" fontAlgn="base">
                <a:spcBef>
                  <a:spcPct val="0"/>
                </a:spcBef>
                <a:spcAft>
                  <a:spcPct val="0"/>
                </a:spcAft>
                <a:defRPr/>
              </a:pPr>
              <a:r>
                <a:rPr lang="id-ID" sz="1865" kern="0" dirty="0">
                  <a:solidFill>
                    <a:prstClr val="white"/>
                  </a:solidFill>
                  <a:latin typeface="微软雅黑" panose="020B0503020204020204" pitchFamily="34" charset="-122"/>
                  <a:ea typeface="微软雅黑" panose="020B0503020204020204" pitchFamily="34" charset="-122"/>
                </a:rPr>
                <a:t>04</a:t>
              </a:r>
              <a:endParaRPr lang="en-US" sz="1865" kern="0" dirty="0">
                <a:solidFill>
                  <a:prstClr val="white"/>
                </a:solidFill>
                <a:latin typeface="微软雅黑" panose="020B0503020204020204" pitchFamily="34" charset="-122"/>
                <a:ea typeface="微软雅黑" panose="020B0503020204020204" pitchFamily="34" charset="-122"/>
              </a:endParaRPr>
            </a:p>
          </p:txBody>
        </p:sp>
      </p:grpSp>
      <p:grpSp>
        <p:nvGrpSpPr>
          <p:cNvPr id="57" name="Group 102"/>
          <p:cNvGrpSpPr/>
          <p:nvPr/>
        </p:nvGrpSpPr>
        <p:grpSpPr>
          <a:xfrm>
            <a:off x="6170195" y="4428511"/>
            <a:ext cx="1260693" cy="1354556"/>
            <a:chOff x="5959475" y="4015711"/>
            <a:chExt cx="1260475" cy="1354138"/>
          </a:xfrm>
          <a:solidFill>
            <a:srgbClr val="31859C"/>
          </a:solidFill>
        </p:grpSpPr>
        <p:sp>
          <p:nvSpPr>
            <p:cNvPr id="58" name="Freeform 17"/>
            <p:cNvSpPr/>
            <p:nvPr/>
          </p:nvSpPr>
          <p:spPr bwMode="auto">
            <a:xfrm rot="10800000">
              <a:off x="5959475" y="4015711"/>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defTabSz="1218565" fontAlgn="base">
                <a:spcBef>
                  <a:spcPct val="0"/>
                </a:spcBef>
                <a:spcAft>
                  <a:spcPct val="0"/>
                </a:spcAft>
                <a:defRPr/>
              </a:pPr>
              <a:endParaRPr lang="id-ID" sz="2400" kern="0">
                <a:solidFill>
                  <a:prstClr val="black"/>
                </a:solidFill>
                <a:latin typeface="微软雅黑" panose="020B0503020204020204" pitchFamily="34" charset="-122"/>
                <a:ea typeface="微软雅黑" panose="020B0503020204020204" pitchFamily="34" charset="-122"/>
              </a:endParaRPr>
            </a:p>
          </p:txBody>
        </p:sp>
        <p:sp>
          <p:nvSpPr>
            <p:cNvPr id="60" name="TextBox 104"/>
            <p:cNvSpPr txBox="1"/>
            <p:nvPr/>
          </p:nvSpPr>
          <p:spPr>
            <a:xfrm>
              <a:off x="6446651" y="4386948"/>
              <a:ext cx="542490" cy="379539"/>
            </a:xfrm>
            <a:prstGeom prst="rect">
              <a:avLst/>
            </a:prstGeom>
            <a:grpFill/>
          </p:spPr>
          <p:txBody>
            <a:bodyPr wrap="square" rtlCol="0">
              <a:spAutoFit/>
            </a:bodyPr>
            <a:lstStyle/>
            <a:p>
              <a:pPr algn="ctr" defTabSz="1218565" fontAlgn="base">
                <a:spcBef>
                  <a:spcPct val="0"/>
                </a:spcBef>
                <a:spcAft>
                  <a:spcPct val="0"/>
                </a:spcAft>
                <a:defRPr/>
              </a:pPr>
              <a:r>
                <a:rPr lang="id-ID" sz="1865" kern="0" dirty="0">
                  <a:solidFill>
                    <a:prstClr val="white"/>
                  </a:solidFill>
                  <a:latin typeface="微软雅黑" panose="020B0503020204020204" pitchFamily="34" charset="-122"/>
                  <a:ea typeface="微软雅黑" panose="020B0503020204020204" pitchFamily="34" charset="-122"/>
                </a:rPr>
                <a:t>03</a:t>
              </a:r>
              <a:endParaRPr lang="en-US" sz="1865" kern="0" dirty="0">
                <a:solidFill>
                  <a:prstClr val="white"/>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605234" y="2229204"/>
            <a:ext cx="3042127" cy="400110"/>
          </a:xfrm>
          <a:prstGeom prst="rect">
            <a:avLst/>
          </a:prstGeom>
        </p:spPr>
        <p:txBody>
          <a:bodyPr wrap="square">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横向拓展科研与社会服务</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844203" y="2253509"/>
            <a:ext cx="2810436" cy="1015663"/>
          </a:xfrm>
          <a:prstGeom prst="rect">
            <a:avLst/>
          </a:prstGeom>
        </p:spPr>
        <p:txBody>
          <a:bodyPr wrap="square">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贸促会《国家职业资格证书会展策划师培训标准》</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624979" y="5089340"/>
            <a:ext cx="2857520" cy="1015663"/>
          </a:xfrm>
          <a:prstGeom prst="rect">
            <a:avLst/>
          </a:prstGeom>
        </p:spPr>
        <p:txBody>
          <a:bodyPr wrap="square">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贸促会《会展职业经理人资质条件》</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a:p>
            <a:pPr lvl="0"/>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8922621" y="5015885"/>
            <a:ext cx="2667319" cy="707886"/>
          </a:xfrm>
          <a:prstGeom prst="rect">
            <a:avLst/>
          </a:prstGeom>
        </p:spPr>
        <p:txBody>
          <a:bodyPr wrap="square">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广东省质监局《展览会信息采集规范》</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4.3</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、优质项目建设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58"/>
          <p:cNvGrpSpPr/>
          <p:nvPr/>
        </p:nvGrpSpPr>
        <p:grpSpPr>
          <a:xfrm>
            <a:off x="8654441" y="1844824"/>
            <a:ext cx="2966869" cy="3501947"/>
            <a:chOff x="4832531" y="1500201"/>
            <a:chExt cx="2966869" cy="3501947"/>
          </a:xfrm>
        </p:grpSpPr>
        <p:sp>
          <p:nvSpPr>
            <p:cNvPr id="15"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文本框 35"/>
          <p:cNvSpPr txBox="1"/>
          <p:nvPr/>
        </p:nvSpPr>
        <p:spPr>
          <a:xfrm>
            <a:off x="10335381" y="2461635"/>
            <a:ext cx="835907" cy="523220"/>
          </a:xfrm>
          <a:prstGeom prst="rect">
            <a:avLst/>
          </a:prstGeom>
          <a:noFill/>
          <a:scene3d>
            <a:camera prst="perspectiveLeft">
              <a:rot lat="0" lon="1200000" rev="0"/>
            </a:camera>
            <a:lightRig rig="threePt" dir="t"/>
          </a:scene3d>
        </p:spPr>
        <p:txBody>
          <a:bodyPr wrap="square" rtlCol="0">
            <a:spAutoFit/>
          </a:bodyPr>
          <a:lstStyle/>
          <a:p>
            <a:pPr algn="ctr"/>
            <a:r>
              <a:rPr lang="en-US" altLang="zh-CN" sz="2800" b="1">
                <a:solidFill>
                  <a:srgbClr val="2684E2"/>
                </a:solidFill>
                <a:latin typeface="Impact MT Std" pitchFamily="34" charset="0"/>
                <a:ea typeface="方正兰亭黑简体" panose="02000000000000000000" pitchFamily="2" charset="-122"/>
              </a:rPr>
              <a:t>06</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18" name="矩形 17"/>
          <p:cNvSpPr/>
          <p:nvPr/>
        </p:nvSpPr>
        <p:spPr>
          <a:xfrm>
            <a:off x="10439963" y="2435805"/>
            <a:ext cx="635780" cy="88588"/>
          </a:xfrm>
          <a:prstGeom prst="rect">
            <a:avLst/>
          </a:prstGeom>
          <a:solidFill>
            <a:schemeClr val="accent1">
              <a:lumMod val="75000"/>
            </a:schemeClr>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 name="矩形 18"/>
          <p:cNvSpPr/>
          <p:nvPr/>
        </p:nvSpPr>
        <p:spPr>
          <a:xfrm>
            <a:off x="10276504" y="3088108"/>
            <a:ext cx="1437707" cy="758190"/>
          </a:xfrm>
          <a:prstGeom prst="rect">
            <a:avLst/>
          </a:prstGeom>
        </p:spPr>
        <p:txBody>
          <a:bodyPr wrap="square">
            <a:spAutoFit/>
          </a:bodyPr>
          <a:lstStyle/>
          <a:p>
            <a:pPr>
              <a:lnSpc>
                <a:spcPts val="26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对接教育信息化2.0行动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514029" y="1441679"/>
            <a:ext cx="4135464" cy="4135464"/>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11"/>
          <p:cNvGrpSpPr/>
          <p:nvPr/>
        </p:nvGrpSpPr>
        <p:grpSpPr>
          <a:xfrm>
            <a:off x="7237164" y="1844824"/>
            <a:ext cx="2966869" cy="3501947"/>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14"/>
          <p:cNvGrpSpPr/>
          <p:nvPr/>
        </p:nvGrpSpPr>
        <p:grpSpPr>
          <a:xfrm>
            <a:off x="5627662" y="1844824"/>
            <a:ext cx="2966869" cy="3501947"/>
            <a:chOff x="4832531" y="1500201"/>
            <a:chExt cx="2966869" cy="3501947"/>
          </a:xfrm>
        </p:grpSpPr>
        <p:sp>
          <p:nvSpPr>
            <p:cNvPr id="25"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9" name="组合 17"/>
          <p:cNvGrpSpPr/>
          <p:nvPr/>
        </p:nvGrpSpPr>
        <p:grpSpPr>
          <a:xfrm>
            <a:off x="4045577" y="1844824"/>
            <a:ext cx="2966869" cy="3501947"/>
            <a:chOff x="4832531" y="1500201"/>
            <a:chExt cx="2966869" cy="3501947"/>
          </a:xfrm>
        </p:grpSpPr>
        <p:sp>
          <p:nvSpPr>
            <p:cNvPr id="30"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20"/>
          <p:cNvGrpSpPr/>
          <p:nvPr/>
        </p:nvGrpSpPr>
        <p:grpSpPr>
          <a:xfrm>
            <a:off x="2425179" y="1844824"/>
            <a:ext cx="2966869" cy="3501947"/>
            <a:chOff x="4832531" y="1500201"/>
            <a:chExt cx="2966869" cy="3501947"/>
          </a:xfrm>
        </p:grpSpPr>
        <p:sp>
          <p:nvSpPr>
            <p:cNvPr id="3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5" name="任意多边形 34"/>
          <p:cNvSpPr/>
          <p:nvPr/>
        </p:nvSpPr>
        <p:spPr>
          <a:xfrm>
            <a:off x="1785615" y="1844824"/>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a:off x="480963" y="1887655"/>
            <a:ext cx="1271587" cy="3197529"/>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31859C"/>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1859C"/>
              </a:solidFill>
            </a:endParaRPr>
          </a:p>
        </p:txBody>
      </p:sp>
      <p:sp>
        <p:nvSpPr>
          <p:cNvPr id="37" name="文本框 3"/>
          <p:cNvSpPr txBox="1"/>
          <p:nvPr/>
        </p:nvSpPr>
        <p:spPr>
          <a:xfrm>
            <a:off x="443414" y="2132856"/>
            <a:ext cx="1290320" cy="2808312"/>
          </a:xfrm>
          <a:prstGeom prst="rect">
            <a:avLst/>
          </a:prstGeom>
          <a:noFill/>
        </p:spPr>
        <p:txBody>
          <a:bodyPr vert="eaVert" wrap="square" rtlCol="0">
            <a:spAutoFit/>
          </a:bodyPr>
          <a:lstStyle/>
          <a:p>
            <a:pPr algn="ctr">
              <a:lnSpc>
                <a:spcPct val="150000"/>
              </a:lnSpc>
            </a:pPr>
            <a:r>
              <a:rPr lang="zh-CN" altLang="en-US" sz="2400" b="1" spc="300" dirty="0" smtClean="0">
                <a:solidFill>
                  <a:schemeClr val="bg1"/>
                </a:solidFill>
                <a:latin typeface="微软雅黑" panose="020B0503020204020204" pitchFamily="34" charset="-122"/>
                <a:ea typeface="微软雅黑" panose="020B0503020204020204" pitchFamily="34" charset="-122"/>
              </a:rPr>
              <a:t>信息化教</a:t>
            </a:r>
            <a:r>
              <a:rPr lang="zh-CN" altLang="en-US" sz="2400" b="1" spc="300" dirty="0" smtClean="0">
                <a:solidFill>
                  <a:schemeClr val="bg1"/>
                </a:solidFill>
                <a:latin typeface="微软雅黑" panose="020B0503020204020204" pitchFamily="34" charset="-122"/>
                <a:ea typeface="微软雅黑" panose="020B0503020204020204" pitchFamily="34" charset="-122"/>
                <a:sym typeface="+mn-ea"/>
              </a:rPr>
              <a:t>改</a:t>
            </a:r>
            <a:endParaRPr lang="en-US" altLang="zh-CN" sz="2400" b="1" spc="3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2400" b="1" spc="600" dirty="0">
              <a:solidFill>
                <a:schemeClr val="bg1"/>
              </a:solidFill>
              <a:latin typeface="微软雅黑" panose="020B0503020204020204" pitchFamily="34" charset="-122"/>
              <a:ea typeface="微软雅黑" panose="020B0503020204020204" pitchFamily="34" charset="-122"/>
            </a:endParaRPr>
          </a:p>
        </p:txBody>
      </p:sp>
      <p:sp>
        <p:nvSpPr>
          <p:cNvPr id="38" name="文本框 4"/>
          <p:cNvSpPr txBox="1"/>
          <p:nvPr/>
        </p:nvSpPr>
        <p:spPr>
          <a:xfrm>
            <a:off x="2552306" y="2461635"/>
            <a:ext cx="835907" cy="523220"/>
          </a:xfrm>
          <a:prstGeom prst="rect">
            <a:avLst/>
          </a:prstGeom>
          <a:noFill/>
          <a:scene3d>
            <a:camera prst="perspectiveLeft"/>
            <a:lightRig rig="threePt" dir="t"/>
          </a:scene3d>
        </p:spPr>
        <p:txBody>
          <a:bodyPr wrap="square" rtlCol="0">
            <a:spAutoFit/>
          </a:bodyPr>
          <a:lstStyle/>
          <a:p>
            <a:pPr algn="ctr"/>
            <a:r>
              <a:rPr lang="en-US" altLang="zh-CN" sz="2800" b="1" dirty="0">
                <a:solidFill>
                  <a:srgbClr val="2684E2"/>
                </a:solidFill>
                <a:latin typeface="Impact MT Std" pitchFamily="34" charset="0"/>
                <a:ea typeface="方正兰亭黑简体" panose="02000000000000000000" pitchFamily="2" charset="-122"/>
              </a:rPr>
              <a:t>01</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39" name="矩形 38"/>
          <p:cNvSpPr/>
          <p:nvPr/>
        </p:nvSpPr>
        <p:spPr>
          <a:xfrm>
            <a:off x="2625229" y="2435805"/>
            <a:ext cx="635780" cy="88588"/>
          </a:xfrm>
          <a:prstGeom prst="rect">
            <a:avLst/>
          </a:prstGeom>
          <a:solidFill>
            <a:srgbClr val="0070C0"/>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文本框 29"/>
          <p:cNvSpPr txBox="1"/>
          <p:nvPr/>
        </p:nvSpPr>
        <p:spPr>
          <a:xfrm>
            <a:off x="4092806" y="2461635"/>
            <a:ext cx="835907" cy="523220"/>
          </a:xfrm>
          <a:prstGeom prst="rect">
            <a:avLst/>
          </a:prstGeom>
          <a:noFill/>
          <a:scene3d>
            <a:camera prst="perspectiveLeft"/>
            <a:lightRig rig="threePt" dir="t"/>
          </a:scene3d>
        </p:spPr>
        <p:txBody>
          <a:bodyPr wrap="square" rtlCol="0">
            <a:spAutoFit/>
          </a:bodyPr>
          <a:lstStyle/>
          <a:p>
            <a:pPr algn="ctr"/>
            <a:r>
              <a:rPr lang="en-US" altLang="zh-CN" sz="2800" b="1" dirty="0">
                <a:solidFill>
                  <a:srgbClr val="2684E2"/>
                </a:solidFill>
                <a:latin typeface="Impact MT Std" pitchFamily="34" charset="0"/>
                <a:ea typeface="方正兰亭黑简体" panose="02000000000000000000" pitchFamily="2" charset="-122"/>
              </a:rPr>
              <a:t>02</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41" name="矩形 40"/>
          <p:cNvSpPr/>
          <p:nvPr/>
        </p:nvSpPr>
        <p:spPr>
          <a:xfrm>
            <a:off x="4197498" y="2435805"/>
            <a:ext cx="635780" cy="88588"/>
          </a:xfrm>
          <a:prstGeom prst="rect">
            <a:avLst/>
          </a:prstGeom>
          <a:solidFill>
            <a:srgbClr val="00B0F0"/>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2" name="文本框 31"/>
          <p:cNvSpPr txBox="1"/>
          <p:nvPr/>
        </p:nvSpPr>
        <p:spPr>
          <a:xfrm>
            <a:off x="5752915" y="2461635"/>
            <a:ext cx="835907" cy="523220"/>
          </a:xfrm>
          <a:prstGeom prst="rect">
            <a:avLst/>
          </a:prstGeom>
          <a:noFill/>
          <a:scene3d>
            <a:camera prst="perspectiveLeft"/>
            <a:lightRig rig="threePt" dir="t"/>
          </a:scene3d>
        </p:spPr>
        <p:txBody>
          <a:bodyPr wrap="square" rtlCol="0">
            <a:spAutoFit/>
          </a:bodyPr>
          <a:lstStyle/>
          <a:p>
            <a:pPr algn="ctr"/>
            <a:r>
              <a:rPr lang="en-US" altLang="zh-CN" sz="2800" b="1" dirty="0">
                <a:solidFill>
                  <a:srgbClr val="2684E2"/>
                </a:solidFill>
                <a:latin typeface="Impact MT Std" pitchFamily="34" charset="0"/>
                <a:ea typeface="方正兰亭黑简体" panose="02000000000000000000" pitchFamily="2" charset="-122"/>
              </a:rPr>
              <a:t>03</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43" name="矩形 42"/>
          <p:cNvSpPr/>
          <p:nvPr/>
        </p:nvSpPr>
        <p:spPr>
          <a:xfrm>
            <a:off x="5851600" y="2435805"/>
            <a:ext cx="635780" cy="88588"/>
          </a:xfrm>
          <a:prstGeom prst="rect">
            <a:avLst/>
          </a:prstGeom>
          <a:solidFill>
            <a:srgbClr val="2684E2"/>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4" name="文本框 33"/>
          <p:cNvSpPr txBox="1"/>
          <p:nvPr/>
        </p:nvSpPr>
        <p:spPr>
          <a:xfrm>
            <a:off x="7370219" y="2461635"/>
            <a:ext cx="835907" cy="523220"/>
          </a:xfrm>
          <a:prstGeom prst="rect">
            <a:avLst/>
          </a:prstGeom>
          <a:noFill/>
          <a:scene3d>
            <a:camera prst="perspectiveLeft"/>
            <a:lightRig rig="threePt" dir="t"/>
          </a:scene3d>
        </p:spPr>
        <p:txBody>
          <a:bodyPr wrap="square" rtlCol="0">
            <a:spAutoFit/>
          </a:bodyPr>
          <a:lstStyle/>
          <a:p>
            <a:pPr algn="ctr"/>
            <a:r>
              <a:rPr lang="en-US" altLang="zh-CN" sz="2800" b="1" dirty="0">
                <a:solidFill>
                  <a:srgbClr val="2684E2"/>
                </a:solidFill>
                <a:latin typeface="Impact MT Std" pitchFamily="34" charset="0"/>
                <a:ea typeface="方正兰亭黑简体" panose="02000000000000000000" pitchFamily="2" charset="-122"/>
              </a:rPr>
              <a:t>04</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45" name="矩形 44"/>
          <p:cNvSpPr/>
          <p:nvPr/>
        </p:nvSpPr>
        <p:spPr>
          <a:xfrm>
            <a:off x="7473622" y="2435805"/>
            <a:ext cx="635780" cy="88588"/>
          </a:xfrm>
          <a:prstGeom prst="rect">
            <a:avLst/>
          </a:prstGeom>
          <a:solidFill>
            <a:schemeClr val="tx2">
              <a:lumMod val="60000"/>
              <a:lumOff val="40000"/>
            </a:schemeClr>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文本框 35"/>
          <p:cNvSpPr txBox="1"/>
          <p:nvPr/>
        </p:nvSpPr>
        <p:spPr>
          <a:xfrm>
            <a:off x="8918104" y="2461635"/>
            <a:ext cx="835907" cy="523220"/>
          </a:xfrm>
          <a:prstGeom prst="rect">
            <a:avLst/>
          </a:prstGeom>
          <a:noFill/>
          <a:scene3d>
            <a:camera prst="perspectiveLeft">
              <a:rot lat="0" lon="1200000" rev="0"/>
            </a:camera>
            <a:lightRig rig="threePt" dir="t"/>
          </a:scene3d>
        </p:spPr>
        <p:txBody>
          <a:bodyPr wrap="square" rtlCol="0">
            <a:spAutoFit/>
          </a:bodyPr>
          <a:lstStyle/>
          <a:p>
            <a:pPr algn="ctr"/>
            <a:r>
              <a:rPr lang="en-US" altLang="zh-CN" sz="2800" b="1" dirty="0">
                <a:solidFill>
                  <a:srgbClr val="2684E2"/>
                </a:solidFill>
                <a:latin typeface="Impact MT Std" pitchFamily="34" charset="0"/>
                <a:ea typeface="方正兰亭黑简体" panose="02000000000000000000" pitchFamily="2" charset="-122"/>
              </a:rPr>
              <a:t>05</a:t>
            </a:r>
            <a:endParaRPr lang="zh-CN" altLang="en-US" sz="2800" b="1" dirty="0">
              <a:solidFill>
                <a:srgbClr val="2684E2"/>
              </a:solidFill>
              <a:latin typeface="Impact MT Std" pitchFamily="34" charset="0"/>
              <a:ea typeface="方正兰亭黑简体" panose="02000000000000000000" pitchFamily="2" charset="-122"/>
            </a:endParaRPr>
          </a:p>
        </p:txBody>
      </p:sp>
      <p:sp>
        <p:nvSpPr>
          <p:cNvPr id="47" name="矩形 46"/>
          <p:cNvSpPr/>
          <p:nvPr/>
        </p:nvSpPr>
        <p:spPr>
          <a:xfrm>
            <a:off x="9022686" y="2435805"/>
            <a:ext cx="635780" cy="88588"/>
          </a:xfrm>
          <a:prstGeom prst="rect">
            <a:avLst/>
          </a:prstGeom>
          <a:solidFill>
            <a:schemeClr val="accent1">
              <a:lumMod val="75000"/>
            </a:schemeClr>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8" name="矩形 47"/>
          <p:cNvSpPr/>
          <p:nvPr/>
        </p:nvSpPr>
        <p:spPr>
          <a:xfrm>
            <a:off x="1993131" y="3031598"/>
            <a:ext cx="1687458" cy="922020"/>
          </a:xfrm>
          <a:prstGeom prst="rect">
            <a:avLst/>
          </a:prstGeom>
        </p:spPr>
        <p:txBody>
          <a:bodyPr wrap="square">
            <a:spAutoFit/>
          </a:bodyPr>
          <a:lstStyle/>
          <a:p>
            <a:pPr algn="ctr">
              <a:lnSpc>
                <a:spcPct val="150000"/>
              </a:lnSpc>
              <a:spcBef>
                <a:spcPts val="500"/>
              </a:spcBef>
              <a:spcAft>
                <a:spcPts val="0"/>
              </a:spcAft>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会展专业教学资源库1个</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3784331" y="3016353"/>
            <a:ext cx="1665184" cy="1289905"/>
          </a:xfrm>
          <a:prstGeom prst="rect">
            <a:avLst/>
          </a:prstGeom>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省级精品课程万红珍《会展旅游》</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439254" y="3016353"/>
            <a:ext cx="1738453" cy="1289905"/>
          </a:xfrm>
          <a:prstGeom prst="rect">
            <a:avLst/>
          </a:prstGeom>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校级精品课程林丽青《会展服务》</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7110136" y="2996952"/>
            <a:ext cx="1787944" cy="506730"/>
          </a:xfrm>
          <a:prstGeom prst="rect">
            <a:avLst/>
          </a:prstGeom>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慕课</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26</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8617867" y="3016353"/>
            <a:ext cx="1776559" cy="874407"/>
          </a:xfrm>
          <a:prstGeom prst="rect">
            <a:avLst/>
          </a:prstGeom>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信息化、微课、软件比赛等</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47"/>
                                        </p:tgtEl>
                                        <p:attrNameLst>
                                          <p:attrName>style.visibility</p:attrName>
                                        </p:attrNameLst>
                                      </p:cBhvr>
                                      <p:to>
                                        <p:strVal val="visible"/>
                                      </p:to>
                                    </p:set>
                                    <p:anim calcmode="lin" valueType="num">
                                      <p:cBhvr>
                                        <p:cTn id="83" dur="500" fill="hold"/>
                                        <p:tgtEl>
                                          <p:spTgt spid="47"/>
                                        </p:tgtEl>
                                        <p:attrNameLst>
                                          <p:attrName>ppt_w</p:attrName>
                                        </p:attrNameLst>
                                      </p:cBhvr>
                                      <p:tavLst>
                                        <p:tav tm="0">
                                          <p:val>
                                            <p:fltVal val="0"/>
                                          </p:val>
                                        </p:tav>
                                        <p:tav tm="100000">
                                          <p:val>
                                            <p:strVal val="#ppt_w"/>
                                          </p:val>
                                        </p:tav>
                                      </p:tavLst>
                                    </p:anim>
                                    <p:anim calcmode="lin" valueType="num">
                                      <p:cBhvr>
                                        <p:cTn id="84" dur="500" fill="hold"/>
                                        <p:tgtEl>
                                          <p:spTgt spid="47"/>
                                        </p:tgtEl>
                                        <p:attrNameLst>
                                          <p:attrName>ppt_h</p:attrName>
                                        </p:attrNameLst>
                                      </p:cBhvr>
                                      <p:tavLst>
                                        <p:tav tm="0">
                                          <p:val>
                                            <p:fltVal val="0"/>
                                          </p:val>
                                        </p:tav>
                                        <p:tav tm="100000">
                                          <p:val>
                                            <p:strVal val="#ppt_h"/>
                                          </p:val>
                                        </p:tav>
                                      </p:tavLst>
                                    </p:anim>
                                    <p:animEffect transition="in" filter="fade">
                                      <p:cBhvr>
                                        <p:cTn id="85" dur="500"/>
                                        <p:tgtEl>
                                          <p:spTgt spid="47"/>
                                        </p:tgtEl>
                                      </p:cBhvr>
                                    </p:animEffect>
                                  </p:childTnLst>
                                </p:cTn>
                              </p:par>
                              <p:par>
                                <p:cTn id="86" presetID="22" presetClass="entr" presetSubtype="1" fill="hold" grpId="0" nodeType="withEffect">
                                  <p:stCondLst>
                                    <p:cond delay="250"/>
                                  </p:stCondLst>
                                  <p:childTnLst>
                                    <p:set>
                                      <p:cBhvr>
                                        <p:cTn id="87" dur="1" fill="hold">
                                          <p:stCondLst>
                                            <p:cond delay="0"/>
                                          </p:stCondLst>
                                        </p:cTn>
                                        <p:tgtEl>
                                          <p:spTgt spid="48"/>
                                        </p:tgtEl>
                                        <p:attrNameLst>
                                          <p:attrName>style.visibility</p:attrName>
                                        </p:attrNameLst>
                                      </p:cBhvr>
                                      <p:to>
                                        <p:strVal val="visible"/>
                                      </p:to>
                                    </p:set>
                                    <p:animEffect transition="in" filter="wipe(up)">
                                      <p:cBhvr>
                                        <p:cTn id="88" dur="500"/>
                                        <p:tgtEl>
                                          <p:spTgt spid="48"/>
                                        </p:tgtEl>
                                      </p:cBhvr>
                                    </p:animEffect>
                                  </p:childTnLst>
                                </p:cTn>
                              </p:par>
                              <p:par>
                                <p:cTn id="89" presetID="22" presetClass="entr" presetSubtype="1" fill="hold" grpId="0" nodeType="withEffect">
                                  <p:stCondLst>
                                    <p:cond delay="250"/>
                                  </p:stCondLst>
                                  <p:childTnLst>
                                    <p:set>
                                      <p:cBhvr>
                                        <p:cTn id="90" dur="1" fill="hold">
                                          <p:stCondLst>
                                            <p:cond delay="0"/>
                                          </p:stCondLst>
                                        </p:cTn>
                                        <p:tgtEl>
                                          <p:spTgt spid="49"/>
                                        </p:tgtEl>
                                        <p:attrNameLst>
                                          <p:attrName>style.visibility</p:attrName>
                                        </p:attrNameLst>
                                      </p:cBhvr>
                                      <p:to>
                                        <p:strVal val="visible"/>
                                      </p:to>
                                    </p:set>
                                    <p:animEffect transition="in" filter="wipe(up)">
                                      <p:cBhvr>
                                        <p:cTn id="91" dur="500"/>
                                        <p:tgtEl>
                                          <p:spTgt spid="49"/>
                                        </p:tgtEl>
                                      </p:cBhvr>
                                    </p:animEffect>
                                  </p:childTnLst>
                                </p:cTn>
                              </p:par>
                              <p:par>
                                <p:cTn id="92" presetID="22" presetClass="entr" presetSubtype="1" fill="hold" grpId="0" nodeType="withEffect">
                                  <p:stCondLst>
                                    <p:cond delay="250"/>
                                  </p:stCondLst>
                                  <p:childTnLst>
                                    <p:set>
                                      <p:cBhvr>
                                        <p:cTn id="93" dur="1" fill="hold">
                                          <p:stCondLst>
                                            <p:cond delay="0"/>
                                          </p:stCondLst>
                                        </p:cTn>
                                        <p:tgtEl>
                                          <p:spTgt spid="50"/>
                                        </p:tgtEl>
                                        <p:attrNameLst>
                                          <p:attrName>style.visibility</p:attrName>
                                        </p:attrNameLst>
                                      </p:cBhvr>
                                      <p:to>
                                        <p:strVal val="visible"/>
                                      </p:to>
                                    </p:set>
                                    <p:animEffect transition="in" filter="wipe(up)">
                                      <p:cBhvr>
                                        <p:cTn id="94" dur="500"/>
                                        <p:tgtEl>
                                          <p:spTgt spid="50"/>
                                        </p:tgtEl>
                                      </p:cBhvr>
                                    </p:animEffect>
                                  </p:childTnLst>
                                </p:cTn>
                              </p:par>
                              <p:par>
                                <p:cTn id="95" presetID="22" presetClass="entr" presetSubtype="1" fill="hold" grpId="0" nodeType="withEffect">
                                  <p:stCondLst>
                                    <p:cond delay="250"/>
                                  </p:stCondLst>
                                  <p:childTnLst>
                                    <p:set>
                                      <p:cBhvr>
                                        <p:cTn id="96" dur="1" fill="hold">
                                          <p:stCondLst>
                                            <p:cond delay="0"/>
                                          </p:stCondLst>
                                        </p:cTn>
                                        <p:tgtEl>
                                          <p:spTgt spid="51"/>
                                        </p:tgtEl>
                                        <p:attrNameLst>
                                          <p:attrName>style.visibility</p:attrName>
                                        </p:attrNameLst>
                                      </p:cBhvr>
                                      <p:to>
                                        <p:strVal val="visible"/>
                                      </p:to>
                                    </p:set>
                                    <p:animEffect transition="in" filter="wipe(up)">
                                      <p:cBhvr>
                                        <p:cTn id="97" dur="500"/>
                                        <p:tgtEl>
                                          <p:spTgt spid="51"/>
                                        </p:tgtEl>
                                      </p:cBhvr>
                                    </p:animEffect>
                                  </p:childTnLst>
                                </p:cTn>
                              </p:par>
                              <p:par>
                                <p:cTn id="98" presetID="22" presetClass="entr" presetSubtype="1" fill="hold" grpId="0" nodeType="withEffect">
                                  <p:stCondLst>
                                    <p:cond delay="250"/>
                                  </p:stCondLst>
                                  <p:childTnLst>
                                    <p:set>
                                      <p:cBhvr>
                                        <p:cTn id="99" dur="1" fill="hold">
                                          <p:stCondLst>
                                            <p:cond delay="0"/>
                                          </p:stCondLst>
                                        </p:cTn>
                                        <p:tgtEl>
                                          <p:spTgt spid="52"/>
                                        </p:tgtEl>
                                        <p:attrNameLst>
                                          <p:attrName>style.visibility</p:attrName>
                                        </p:attrNameLst>
                                      </p:cBhvr>
                                      <p:to>
                                        <p:strVal val="visible"/>
                                      </p:to>
                                    </p:set>
                                    <p:animEffect transition="in" filter="wipe(up)">
                                      <p:cBhvr>
                                        <p:cTn id="100" dur="500"/>
                                        <p:tgtEl>
                                          <p:spTgt spid="52"/>
                                        </p:tgtEl>
                                      </p:cBhvr>
                                    </p:animEffect>
                                  </p:childTnLst>
                                </p:cTn>
                              </p:par>
                              <p:par>
                                <p:cTn id="101" presetID="10" presetClass="entr" presetSubtype="0" fill="hold" nodeType="withEffect">
                                  <p:stCondLst>
                                    <p:cond delay="50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17"/>
                                        </p:tgtEl>
                                        <p:attrNameLst>
                                          <p:attrName>style.visibility</p:attrName>
                                        </p:attrNameLst>
                                      </p:cBhvr>
                                      <p:to>
                                        <p:strVal val="visible"/>
                                      </p:to>
                                    </p:set>
                                    <p:anim calcmode="lin" valueType="num">
                                      <p:cBhvr>
                                        <p:cTn id="106" dur="500" fill="hold"/>
                                        <p:tgtEl>
                                          <p:spTgt spid="17"/>
                                        </p:tgtEl>
                                        <p:attrNameLst>
                                          <p:attrName>ppt_w</p:attrName>
                                        </p:attrNameLst>
                                      </p:cBhvr>
                                      <p:tavLst>
                                        <p:tav tm="0">
                                          <p:val>
                                            <p:fltVal val="0"/>
                                          </p:val>
                                        </p:tav>
                                        <p:tav tm="100000">
                                          <p:val>
                                            <p:strVal val="#ppt_w"/>
                                          </p:val>
                                        </p:tav>
                                      </p:tavLst>
                                    </p:anim>
                                    <p:anim calcmode="lin" valueType="num">
                                      <p:cBhvr>
                                        <p:cTn id="107" dur="500" fill="hold"/>
                                        <p:tgtEl>
                                          <p:spTgt spid="17"/>
                                        </p:tgtEl>
                                        <p:attrNameLst>
                                          <p:attrName>ppt_h</p:attrName>
                                        </p:attrNameLst>
                                      </p:cBhvr>
                                      <p:tavLst>
                                        <p:tav tm="0">
                                          <p:val>
                                            <p:fltVal val="0"/>
                                          </p:val>
                                        </p:tav>
                                        <p:tav tm="100000">
                                          <p:val>
                                            <p:strVal val="#ppt_h"/>
                                          </p:val>
                                        </p:tav>
                                      </p:tavLst>
                                    </p:anim>
                                    <p:animEffect transition="in" filter="fade">
                                      <p:cBhvr>
                                        <p:cTn id="108" dur="500"/>
                                        <p:tgtEl>
                                          <p:spTgt spid="17"/>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par>
                                <p:cTn id="114" presetID="22" presetClass="entr" presetSubtype="1" fill="hold" grpId="0" nodeType="withEffect">
                                  <p:stCondLst>
                                    <p:cond delay="250"/>
                                  </p:stCondLst>
                                  <p:childTnLst>
                                    <p:set>
                                      <p:cBhvr>
                                        <p:cTn id="115" dur="1" fill="hold">
                                          <p:stCondLst>
                                            <p:cond delay="0"/>
                                          </p:stCondLst>
                                        </p:cTn>
                                        <p:tgtEl>
                                          <p:spTgt spid="19"/>
                                        </p:tgtEl>
                                        <p:attrNameLst>
                                          <p:attrName>style.visibility</p:attrName>
                                        </p:attrNameLst>
                                      </p:cBhvr>
                                      <p:to>
                                        <p:strVal val="visible"/>
                                      </p:to>
                                    </p:set>
                                    <p:animEffect transition="in" filter="wipe(up)">
                                      <p:cBhvr>
                                        <p:cTn id="1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p:bldP spid="18" grpId="0" animBg="1"/>
      <p:bldP spid="19" grpId="0"/>
      <p:bldP spid="20" grpId="0" animBg="1"/>
      <p:bldP spid="35" grpId="0" animBg="1"/>
      <p:bldP spid="36" grpId="0" animBg="1"/>
      <p:bldP spid="37" grpId="0"/>
      <p:bldP spid="38" grpId="0"/>
      <p:bldP spid="39" grpId="0" animBg="1"/>
      <p:bldP spid="40" grpId="0"/>
      <p:bldP spid="41" grpId="0" animBg="1"/>
      <p:bldP spid="42" grpId="0"/>
      <p:bldP spid="43" grpId="0" animBg="1"/>
      <p:bldP spid="44" grpId="0"/>
      <p:bldP spid="45" grpId="0" animBg="1"/>
      <p:bldP spid="46" grpId="0"/>
      <p:bldP spid="47" grpId="0" animBg="1"/>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4.3</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、优质项目建设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6"/>
          <p:cNvSpPr/>
          <p:nvPr/>
        </p:nvSpPr>
        <p:spPr bwMode="auto">
          <a:xfrm flipH="1">
            <a:off x="8724111" y="5685743"/>
            <a:ext cx="888265"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31859C"/>
          </a:solidFill>
          <a:ln>
            <a:noFill/>
          </a:ln>
        </p:spPr>
        <p:txBody>
          <a:bodyPr vert="horz" wrap="square" lIns="91072" tIns="45536" rIns="91072" bIns="45536" numCol="1" anchor="t" anchorCtr="0" compatLnSpc="1"/>
          <a:lstStyle/>
          <a:p>
            <a:endParaRPr lang="id-ID" sz="1300" dirty="0"/>
          </a:p>
        </p:txBody>
      </p:sp>
      <p:sp>
        <p:nvSpPr>
          <p:cNvPr id="54" name="Freeform 24"/>
          <p:cNvSpPr/>
          <p:nvPr/>
        </p:nvSpPr>
        <p:spPr>
          <a:xfrm flipH="1">
            <a:off x="8491293" y="5288566"/>
            <a:ext cx="1353900"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id-ID"/>
          </a:p>
        </p:txBody>
      </p:sp>
      <p:sp>
        <p:nvSpPr>
          <p:cNvPr id="55" name="Freeform 25"/>
          <p:cNvSpPr/>
          <p:nvPr/>
        </p:nvSpPr>
        <p:spPr>
          <a:xfrm flipH="1">
            <a:off x="8866265" y="5958210"/>
            <a:ext cx="603957"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id-ID"/>
          </a:p>
        </p:txBody>
      </p:sp>
      <p:sp>
        <p:nvSpPr>
          <p:cNvPr id="56" name="Freeform 5"/>
          <p:cNvSpPr/>
          <p:nvPr/>
        </p:nvSpPr>
        <p:spPr bwMode="auto">
          <a:xfrm>
            <a:off x="9059595" y="4521151"/>
            <a:ext cx="176685"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57" name="Freeform 6"/>
          <p:cNvSpPr/>
          <p:nvPr/>
        </p:nvSpPr>
        <p:spPr bwMode="auto">
          <a:xfrm>
            <a:off x="9110076" y="4427488"/>
            <a:ext cx="13882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58" name="Freeform 7"/>
          <p:cNvSpPr/>
          <p:nvPr/>
        </p:nvSpPr>
        <p:spPr bwMode="auto">
          <a:xfrm>
            <a:off x="9094300" y="4486225"/>
            <a:ext cx="151445"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59" name="Freeform 8"/>
          <p:cNvSpPr/>
          <p:nvPr/>
        </p:nvSpPr>
        <p:spPr bwMode="auto">
          <a:xfrm>
            <a:off x="9083258" y="5027562"/>
            <a:ext cx="45750"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60" name="Freeform 9"/>
          <p:cNvSpPr/>
          <p:nvPr/>
        </p:nvSpPr>
        <p:spPr bwMode="auto">
          <a:xfrm>
            <a:off x="9242590" y="4519563"/>
            <a:ext cx="175109"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61" name="Freeform 10"/>
          <p:cNvSpPr/>
          <p:nvPr/>
        </p:nvSpPr>
        <p:spPr bwMode="auto">
          <a:xfrm>
            <a:off x="9291495" y="4422726"/>
            <a:ext cx="13882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62" name="Freeform 11"/>
          <p:cNvSpPr/>
          <p:nvPr/>
        </p:nvSpPr>
        <p:spPr bwMode="auto">
          <a:xfrm>
            <a:off x="9277296" y="4484638"/>
            <a:ext cx="151445"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63" name="Freeform 12"/>
          <p:cNvSpPr/>
          <p:nvPr/>
        </p:nvSpPr>
        <p:spPr bwMode="auto">
          <a:xfrm>
            <a:off x="9266254" y="5022800"/>
            <a:ext cx="45750"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66" name="Freeform 13"/>
          <p:cNvSpPr/>
          <p:nvPr/>
        </p:nvSpPr>
        <p:spPr bwMode="auto">
          <a:xfrm>
            <a:off x="9401924" y="4522737"/>
            <a:ext cx="41016"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grpSp>
        <p:nvGrpSpPr>
          <p:cNvPr id="67" name="Group 123"/>
          <p:cNvGrpSpPr/>
          <p:nvPr/>
        </p:nvGrpSpPr>
        <p:grpSpPr>
          <a:xfrm>
            <a:off x="8174589" y="4400106"/>
            <a:ext cx="812439" cy="620713"/>
            <a:chOff x="7170738" y="4168775"/>
            <a:chExt cx="817563" cy="620713"/>
          </a:xfrm>
          <a:solidFill>
            <a:srgbClr val="31859C"/>
          </a:solidFill>
        </p:grpSpPr>
        <p:sp>
          <p:nvSpPr>
            <p:cNvPr id="68"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6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7677" tIns="63839" rIns="127677" bIns="63839" numCol="1" anchor="t" anchorCtr="0" compatLnSpc="1"/>
            <a:lstStyle/>
            <a:p>
              <a:endParaRPr lang="id-ID"/>
            </a:p>
          </p:txBody>
        </p:sp>
        <p:sp>
          <p:nvSpPr>
            <p:cNvPr id="7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71"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72"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73"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grpSp>
      <p:sp>
        <p:nvSpPr>
          <p:cNvPr id="74" name="Freeform 20"/>
          <p:cNvSpPr>
            <a:spLocks noEditPoints="1"/>
          </p:cNvSpPr>
          <p:nvPr/>
        </p:nvSpPr>
        <p:spPr bwMode="auto">
          <a:xfrm>
            <a:off x="7513595" y="2281188"/>
            <a:ext cx="474843"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75" name="Oval 21"/>
          <p:cNvSpPr>
            <a:spLocks noChangeArrowheads="1"/>
          </p:cNvSpPr>
          <p:nvPr/>
        </p:nvSpPr>
        <p:spPr bwMode="auto">
          <a:xfrm>
            <a:off x="10544069" y="2163712"/>
            <a:ext cx="140403"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76" name="Freeform 22"/>
          <p:cNvSpPr/>
          <p:nvPr/>
        </p:nvSpPr>
        <p:spPr bwMode="auto">
          <a:xfrm>
            <a:off x="10594552" y="2268488"/>
            <a:ext cx="220857"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77" name="Freeform 23"/>
          <p:cNvSpPr/>
          <p:nvPr/>
        </p:nvSpPr>
        <p:spPr bwMode="auto">
          <a:xfrm>
            <a:off x="10400513" y="2268488"/>
            <a:ext cx="236633"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78" name="Freeform 24"/>
          <p:cNvSpPr/>
          <p:nvPr/>
        </p:nvSpPr>
        <p:spPr bwMode="auto">
          <a:xfrm>
            <a:off x="10607171" y="2112913"/>
            <a:ext cx="25241"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79" name="Freeform 25"/>
          <p:cNvSpPr>
            <a:spLocks noEditPoints="1"/>
          </p:cNvSpPr>
          <p:nvPr/>
        </p:nvSpPr>
        <p:spPr bwMode="auto">
          <a:xfrm>
            <a:off x="9477646" y="1771600"/>
            <a:ext cx="224012"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0" name="Freeform 26"/>
          <p:cNvSpPr>
            <a:spLocks noEditPoints="1"/>
          </p:cNvSpPr>
          <p:nvPr/>
        </p:nvSpPr>
        <p:spPr bwMode="auto">
          <a:xfrm>
            <a:off x="9285184" y="1963687"/>
            <a:ext cx="60735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1" name="Freeform 27"/>
          <p:cNvSpPr>
            <a:spLocks noEditPoints="1"/>
          </p:cNvSpPr>
          <p:nvPr/>
        </p:nvSpPr>
        <p:spPr bwMode="auto">
          <a:xfrm>
            <a:off x="9330933" y="1825576"/>
            <a:ext cx="515860"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2" name="Freeform 28"/>
          <p:cNvSpPr>
            <a:spLocks noEditPoints="1"/>
          </p:cNvSpPr>
          <p:nvPr/>
        </p:nvSpPr>
        <p:spPr bwMode="auto">
          <a:xfrm>
            <a:off x="9330933" y="1825576"/>
            <a:ext cx="515860"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3" name="Oval 29"/>
          <p:cNvSpPr>
            <a:spLocks noChangeArrowheads="1"/>
          </p:cNvSpPr>
          <p:nvPr/>
        </p:nvSpPr>
        <p:spPr bwMode="auto">
          <a:xfrm>
            <a:off x="9543904" y="2028776"/>
            <a:ext cx="93076"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4" name="Freeform 30"/>
          <p:cNvSpPr>
            <a:spLocks noEditPoints="1"/>
          </p:cNvSpPr>
          <p:nvPr/>
        </p:nvSpPr>
        <p:spPr bwMode="auto">
          <a:xfrm>
            <a:off x="10258533" y="1598563"/>
            <a:ext cx="255564"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85" name="Rectangle 31"/>
          <p:cNvSpPr>
            <a:spLocks noChangeArrowheads="1"/>
          </p:cNvSpPr>
          <p:nvPr/>
        </p:nvSpPr>
        <p:spPr bwMode="auto">
          <a:xfrm>
            <a:off x="10130752" y="1596976"/>
            <a:ext cx="64680"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86" name="Freeform 32"/>
          <p:cNvSpPr>
            <a:spLocks noEditPoints="1"/>
          </p:cNvSpPr>
          <p:nvPr/>
        </p:nvSpPr>
        <p:spPr bwMode="auto">
          <a:xfrm>
            <a:off x="8035765" y="3987751"/>
            <a:ext cx="558453"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grpSp>
        <p:nvGrpSpPr>
          <p:cNvPr id="87" name="Group 127"/>
          <p:cNvGrpSpPr/>
          <p:nvPr/>
        </p:nvGrpSpPr>
        <p:grpSpPr>
          <a:xfrm>
            <a:off x="9605427" y="4398912"/>
            <a:ext cx="504817" cy="654050"/>
            <a:chOff x="8610600" y="4127500"/>
            <a:chExt cx="508001" cy="654050"/>
          </a:xfrm>
          <a:solidFill>
            <a:srgbClr val="31859C"/>
          </a:solidFill>
        </p:grpSpPr>
        <p:sp>
          <p:nvSpPr>
            <p:cNvPr id="8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8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9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grpSp>
      <p:sp>
        <p:nvSpPr>
          <p:cNvPr id="96" name="Freeform 41"/>
          <p:cNvSpPr>
            <a:spLocks noEditPoints="1"/>
          </p:cNvSpPr>
          <p:nvPr/>
        </p:nvSpPr>
        <p:spPr bwMode="auto">
          <a:xfrm>
            <a:off x="10023478" y="3738513"/>
            <a:ext cx="425939"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97" name="Freeform 42"/>
          <p:cNvSpPr/>
          <p:nvPr/>
        </p:nvSpPr>
        <p:spPr bwMode="auto">
          <a:xfrm>
            <a:off x="10133907" y="4098875"/>
            <a:ext cx="91498"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98" name="Freeform 43"/>
          <p:cNvSpPr/>
          <p:nvPr/>
        </p:nvSpPr>
        <p:spPr bwMode="auto">
          <a:xfrm>
            <a:off x="10096046" y="4159200"/>
            <a:ext cx="129359"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04" name="Freeform 44"/>
          <p:cNvSpPr/>
          <p:nvPr/>
        </p:nvSpPr>
        <p:spPr bwMode="auto">
          <a:xfrm>
            <a:off x="8914460" y="1154063"/>
            <a:ext cx="520592"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05" name="Freeform 45"/>
          <p:cNvSpPr>
            <a:spLocks noEditPoints="1"/>
          </p:cNvSpPr>
          <p:nvPr/>
        </p:nvSpPr>
        <p:spPr bwMode="auto">
          <a:xfrm>
            <a:off x="8759861" y="3814712"/>
            <a:ext cx="634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06" name="Freeform 46"/>
          <p:cNvSpPr>
            <a:spLocks noEditPoints="1"/>
          </p:cNvSpPr>
          <p:nvPr/>
        </p:nvSpPr>
        <p:spPr bwMode="auto">
          <a:xfrm>
            <a:off x="9881499" y="2762201"/>
            <a:ext cx="814016"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07" name="Freeform 47"/>
          <p:cNvSpPr>
            <a:spLocks noEditPoints="1"/>
          </p:cNvSpPr>
          <p:nvPr/>
        </p:nvSpPr>
        <p:spPr bwMode="auto">
          <a:xfrm>
            <a:off x="10498321" y="3041601"/>
            <a:ext cx="351794"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08" name="Freeform 48"/>
          <p:cNvSpPr>
            <a:spLocks noEditPoints="1"/>
          </p:cNvSpPr>
          <p:nvPr/>
        </p:nvSpPr>
        <p:spPr bwMode="auto">
          <a:xfrm>
            <a:off x="9270987" y="3130500"/>
            <a:ext cx="575806"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09" name="Freeform 49"/>
          <p:cNvSpPr/>
          <p:nvPr/>
        </p:nvSpPr>
        <p:spPr bwMode="auto">
          <a:xfrm>
            <a:off x="9376683" y="3314650"/>
            <a:ext cx="287114"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grpSp>
        <p:nvGrpSpPr>
          <p:cNvPr id="110" name="Group 126"/>
          <p:cNvGrpSpPr/>
          <p:nvPr/>
        </p:nvGrpSpPr>
        <p:grpSpPr>
          <a:xfrm>
            <a:off x="9501310" y="3876626"/>
            <a:ext cx="451179" cy="431800"/>
            <a:chOff x="8505825" y="3605213"/>
            <a:chExt cx="454025" cy="431800"/>
          </a:xfrm>
        </p:grpSpPr>
        <p:sp>
          <p:nvSpPr>
            <p:cNvPr id="111"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sp>
          <p:nvSpPr>
            <p:cNvPr id="112"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127677" tIns="63839" rIns="127677" bIns="63839" numCol="1" anchor="t" anchorCtr="0" compatLnSpc="1"/>
            <a:lstStyle/>
            <a:p>
              <a:endParaRPr lang="id-ID"/>
            </a:p>
          </p:txBody>
        </p:sp>
      </p:grpSp>
      <p:sp>
        <p:nvSpPr>
          <p:cNvPr id="113" name="Freeform 52"/>
          <p:cNvSpPr/>
          <p:nvPr/>
        </p:nvSpPr>
        <p:spPr bwMode="auto">
          <a:xfrm>
            <a:off x="8109909" y="1306462"/>
            <a:ext cx="675192"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14" name="Freeform 53"/>
          <p:cNvSpPr/>
          <p:nvPr/>
        </p:nvSpPr>
        <p:spPr bwMode="auto">
          <a:xfrm>
            <a:off x="8622615" y="1276301"/>
            <a:ext cx="186151"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15" name="Freeform 54"/>
          <p:cNvSpPr/>
          <p:nvPr/>
        </p:nvSpPr>
        <p:spPr bwMode="auto">
          <a:xfrm>
            <a:off x="8198252" y="1452512"/>
            <a:ext cx="511126"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16" name="Freeform 55"/>
          <p:cNvSpPr>
            <a:spLocks noEditPoints="1"/>
          </p:cNvSpPr>
          <p:nvPr/>
        </p:nvSpPr>
        <p:spPr bwMode="auto">
          <a:xfrm>
            <a:off x="7781779" y="1747788"/>
            <a:ext cx="29500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17" name="Freeform 56"/>
          <p:cNvSpPr>
            <a:spLocks noEditPoints="1"/>
          </p:cNvSpPr>
          <p:nvPr/>
        </p:nvSpPr>
        <p:spPr bwMode="auto">
          <a:xfrm>
            <a:off x="7513596" y="2838400"/>
            <a:ext cx="552143"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18" name="Freeform 57"/>
          <p:cNvSpPr>
            <a:spLocks noEditPoints="1"/>
          </p:cNvSpPr>
          <p:nvPr/>
        </p:nvSpPr>
        <p:spPr bwMode="auto">
          <a:xfrm>
            <a:off x="9550213" y="1274713"/>
            <a:ext cx="525325"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19" name="Freeform 58"/>
          <p:cNvSpPr>
            <a:spLocks noEditPoints="1"/>
          </p:cNvSpPr>
          <p:nvPr/>
        </p:nvSpPr>
        <p:spPr bwMode="auto">
          <a:xfrm>
            <a:off x="7694510" y="3440336"/>
            <a:ext cx="511126"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20" name="Rectangle 59"/>
          <p:cNvSpPr>
            <a:spLocks noChangeArrowheads="1"/>
          </p:cNvSpPr>
          <p:nvPr/>
        </p:nvSpPr>
        <p:spPr bwMode="auto">
          <a:xfrm>
            <a:off x="9677995" y="2946350"/>
            <a:ext cx="62313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1" name="Rectangle 60"/>
          <p:cNvSpPr>
            <a:spLocks noChangeArrowheads="1"/>
          </p:cNvSpPr>
          <p:nvPr/>
        </p:nvSpPr>
        <p:spPr bwMode="auto">
          <a:xfrm>
            <a:off x="9703236" y="2882850"/>
            <a:ext cx="572651"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2" name="Rectangle 61"/>
          <p:cNvSpPr>
            <a:spLocks noChangeArrowheads="1"/>
          </p:cNvSpPr>
          <p:nvPr/>
        </p:nvSpPr>
        <p:spPr bwMode="auto">
          <a:xfrm>
            <a:off x="9928825" y="2817762"/>
            <a:ext cx="121472"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3" name="Rectangle 62"/>
          <p:cNvSpPr>
            <a:spLocks noChangeArrowheads="1"/>
          </p:cNvSpPr>
          <p:nvPr/>
        </p:nvSpPr>
        <p:spPr bwMode="auto">
          <a:xfrm>
            <a:off x="9950911" y="2584400"/>
            <a:ext cx="773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4" name="Rectangle 63"/>
          <p:cNvSpPr>
            <a:spLocks noChangeArrowheads="1"/>
          </p:cNvSpPr>
          <p:nvPr/>
        </p:nvSpPr>
        <p:spPr bwMode="auto">
          <a:xfrm>
            <a:off x="9928825" y="2571700"/>
            <a:ext cx="121472"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5" name="Rectangle 64"/>
          <p:cNvSpPr>
            <a:spLocks noChangeArrowheads="1"/>
          </p:cNvSpPr>
          <p:nvPr/>
        </p:nvSpPr>
        <p:spPr bwMode="auto">
          <a:xfrm>
            <a:off x="10113399" y="2817762"/>
            <a:ext cx="1183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6" name="Rectangle 65"/>
          <p:cNvSpPr>
            <a:spLocks noChangeArrowheads="1"/>
          </p:cNvSpPr>
          <p:nvPr/>
        </p:nvSpPr>
        <p:spPr bwMode="auto">
          <a:xfrm>
            <a:off x="10133906" y="2584400"/>
            <a:ext cx="75723"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7" name="Rectangle 66"/>
          <p:cNvSpPr>
            <a:spLocks noChangeArrowheads="1"/>
          </p:cNvSpPr>
          <p:nvPr/>
        </p:nvSpPr>
        <p:spPr bwMode="auto">
          <a:xfrm>
            <a:off x="10113399" y="2571700"/>
            <a:ext cx="1183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8" name="Rectangle 67"/>
          <p:cNvSpPr>
            <a:spLocks noChangeArrowheads="1"/>
          </p:cNvSpPr>
          <p:nvPr/>
        </p:nvSpPr>
        <p:spPr bwMode="auto">
          <a:xfrm>
            <a:off x="9747407" y="2817762"/>
            <a:ext cx="121472"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29" name="Rectangle 68"/>
          <p:cNvSpPr>
            <a:spLocks noChangeArrowheads="1"/>
          </p:cNvSpPr>
          <p:nvPr/>
        </p:nvSpPr>
        <p:spPr bwMode="auto">
          <a:xfrm>
            <a:off x="9767916" y="2584400"/>
            <a:ext cx="7887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30" name="Rectangle 69"/>
          <p:cNvSpPr>
            <a:spLocks noChangeArrowheads="1"/>
          </p:cNvSpPr>
          <p:nvPr/>
        </p:nvSpPr>
        <p:spPr bwMode="auto">
          <a:xfrm>
            <a:off x="9747407" y="2571700"/>
            <a:ext cx="121472"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31" name="Rectangle 70"/>
          <p:cNvSpPr>
            <a:spLocks noChangeArrowheads="1"/>
          </p:cNvSpPr>
          <p:nvPr/>
        </p:nvSpPr>
        <p:spPr bwMode="auto">
          <a:xfrm>
            <a:off x="9703236" y="2501850"/>
            <a:ext cx="572651"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072" tIns="45536" rIns="91072" bIns="45536" numCol="1" anchor="t" anchorCtr="0" compatLnSpc="1"/>
          <a:lstStyle/>
          <a:p>
            <a:endParaRPr lang="id-ID"/>
          </a:p>
        </p:txBody>
      </p:sp>
      <p:sp>
        <p:nvSpPr>
          <p:cNvPr id="132" name="Freeform 71"/>
          <p:cNvSpPr/>
          <p:nvPr/>
        </p:nvSpPr>
        <p:spPr bwMode="auto">
          <a:xfrm>
            <a:off x="9703236" y="2317700"/>
            <a:ext cx="572651"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33" name="Freeform 72"/>
          <p:cNvSpPr>
            <a:spLocks noEditPoints="1"/>
          </p:cNvSpPr>
          <p:nvPr/>
        </p:nvSpPr>
        <p:spPr bwMode="auto">
          <a:xfrm>
            <a:off x="8128840" y="2484387"/>
            <a:ext cx="795086"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34" name="Freeform 73"/>
          <p:cNvSpPr>
            <a:spLocks noEditPoints="1"/>
          </p:cNvSpPr>
          <p:nvPr/>
        </p:nvSpPr>
        <p:spPr bwMode="auto">
          <a:xfrm>
            <a:off x="9883077" y="3057475"/>
            <a:ext cx="186151"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35" name="Freeform 74"/>
          <p:cNvSpPr>
            <a:spLocks noEditPoints="1"/>
          </p:cNvSpPr>
          <p:nvPr/>
        </p:nvSpPr>
        <p:spPr bwMode="auto">
          <a:xfrm>
            <a:off x="8258199" y="1936700"/>
            <a:ext cx="373880"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36" name="Freeform 75"/>
          <p:cNvSpPr>
            <a:spLocks noEditPoints="1"/>
          </p:cNvSpPr>
          <p:nvPr/>
        </p:nvSpPr>
        <p:spPr bwMode="auto">
          <a:xfrm>
            <a:off x="8977563" y="2420888"/>
            <a:ext cx="566341"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37" name="Freeform 76"/>
          <p:cNvSpPr>
            <a:spLocks noEditPoints="1"/>
          </p:cNvSpPr>
          <p:nvPr/>
        </p:nvSpPr>
        <p:spPr bwMode="auto">
          <a:xfrm>
            <a:off x="8412799" y="3157488"/>
            <a:ext cx="63890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31859C"/>
          </a:solidFill>
          <a:ln>
            <a:noFill/>
          </a:ln>
        </p:spPr>
        <p:txBody>
          <a:bodyPr vert="horz" wrap="square" lIns="91072" tIns="45536" rIns="91072" bIns="45536" numCol="1" anchor="t" anchorCtr="0" compatLnSpc="1"/>
          <a:lstStyle/>
          <a:p>
            <a:endParaRPr lang="id-ID"/>
          </a:p>
        </p:txBody>
      </p:sp>
      <p:sp>
        <p:nvSpPr>
          <p:cNvPr id="138" name="Freeform 77"/>
          <p:cNvSpPr/>
          <p:nvPr/>
        </p:nvSpPr>
        <p:spPr bwMode="auto">
          <a:xfrm>
            <a:off x="8692027" y="2443112"/>
            <a:ext cx="212969"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39" name="Freeform 78"/>
          <p:cNvSpPr/>
          <p:nvPr/>
        </p:nvSpPr>
        <p:spPr bwMode="auto">
          <a:xfrm>
            <a:off x="8786679" y="2401838"/>
            <a:ext cx="58370"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0" name="Freeform 79"/>
          <p:cNvSpPr>
            <a:spLocks noEditPoints="1"/>
          </p:cNvSpPr>
          <p:nvPr/>
        </p:nvSpPr>
        <p:spPr bwMode="auto">
          <a:xfrm>
            <a:off x="8455394" y="3738512"/>
            <a:ext cx="224012"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1" name="Freeform 80"/>
          <p:cNvSpPr>
            <a:spLocks noEditPoints="1"/>
          </p:cNvSpPr>
          <p:nvPr/>
        </p:nvSpPr>
        <p:spPr bwMode="auto">
          <a:xfrm>
            <a:off x="10176500" y="2135137"/>
            <a:ext cx="280804"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2" name="Freeform 81"/>
          <p:cNvSpPr>
            <a:spLocks noEditPoints="1"/>
          </p:cNvSpPr>
          <p:nvPr/>
        </p:nvSpPr>
        <p:spPr bwMode="auto">
          <a:xfrm>
            <a:off x="8772480" y="1719213"/>
            <a:ext cx="424362"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3" name="Freeform 82"/>
          <p:cNvSpPr>
            <a:spLocks noEditPoints="1"/>
          </p:cNvSpPr>
          <p:nvPr/>
        </p:nvSpPr>
        <p:spPr bwMode="auto">
          <a:xfrm>
            <a:off x="8621036" y="1631900"/>
            <a:ext cx="244521"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4" name="Freeform 83"/>
          <p:cNvSpPr/>
          <p:nvPr/>
        </p:nvSpPr>
        <p:spPr bwMode="auto">
          <a:xfrm>
            <a:off x="8551623" y="1762076"/>
            <a:ext cx="107273"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5" name="Freeform 84"/>
          <p:cNvSpPr/>
          <p:nvPr/>
        </p:nvSpPr>
        <p:spPr bwMode="auto">
          <a:xfrm>
            <a:off x="8483789" y="1771600"/>
            <a:ext cx="145135"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6" name="Freeform 85"/>
          <p:cNvSpPr>
            <a:spLocks noEditPoints="1"/>
          </p:cNvSpPr>
          <p:nvPr/>
        </p:nvSpPr>
        <p:spPr bwMode="auto">
          <a:xfrm>
            <a:off x="8400179" y="2930475"/>
            <a:ext cx="443292"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7" name="Freeform 86"/>
          <p:cNvSpPr/>
          <p:nvPr/>
        </p:nvSpPr>
        <p:spPr bwMode="auto">
          <a:xfrm>
            <a:off x="10236447" y="3340051"/>
            <a:ext cx="244521"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8" name="Freeform 87"/>
          <p:cNvSpPr/>
          <p:nvPr/>
        </p:nvSpPr>
        <p:spPr bwMode="auto">
          <a:xfrm>
            <a:off x="10375272" y="3328937"/>
            <a:ext cx="118317"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49" name="Freeform 88"/>
          <p:cNvSpPr/>
          <p:nvPr/>
        </p:nvSpPr>
        <p:spPr bwMode="auto">
          <a:xfrm>
            <a:off x="10283774" y="3394026"/>
            <a:ext cx="162488"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0" name="Freeform 89"/>
          <p:cNvSpPr>
            <a:spLocks noEditPoints="1"/>
          </p:cNvSpPr>
          <p:nvPr/>
        </p:nvSpPr>
        <p:spPr bwMode="auto">
          <a:xfrm>
            <a:off x="9905161" y="2101801"/>
            <a:ext cx="220857"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1" name="Freeform 90"/>
          <p:cNvSpPr/>
          <p:nvPr/>
        </p:nvSpPr>
        <p:spPr bwMode="auto">
          <a:xfrm>
            <a:off x="8064162" y="3162250"/>
            <a:ext cx="205082"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2" name="Freeform 91"/>
          <p:cNvSpPr/>
          <p:nvPr/>
        </p:nvSpPr>
        <p:spPr bwMode="auto">
          <a:xfrm>
            <a:off x="8051540" y="3152725"/>
            <a:ext cx="100963"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3" name="Freeform 92"/>
          <p:cNvSpPr/>
          <p:nvPr/>
        </p:nvSpPr>
        <p:spPr bwMode="auto">
          <a:xfrm>
            <a:off x="8092557" y="3209875"/>
            <a:ext cx="138825"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4" name="Freeform 93"/>
          <p:cNvSpPr>
            <a:spLocks noEditPoints="1"/>
          </p:cNvSpPr>
          <p:nvPr/>
        </p:nvSpPr>
        <p:spPr bwMode="auto">
          <a:xfrm>
            <a:off x="9416121" y="4813251"/>
            <a:ext cx="217702"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5" name="Freeform 94"/>
          <p:cNvSpPr/>
          <p:nvPr/>
        </p:nvSpPr>
        <p:spPr bwMode="auto">
          <a:xfrm>
            <a:off x="9152671" y="3233687"/>
            <a:ext cx="63102"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6" name="Freeform 95"/>
          <p:cNvSpPr/>
          <p:nvPr/>
        </p:nvSpPr>
        <p:spPr bwMode="auto">
          <a:xfrm>
            <a:off x="9138472" y="3051125"/>
            <a:ext cx="58370"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7" name="Freeform 96"/>
          <p:cNvSpPr/>
          <p:nvPr/>
        </p:nvSpPr>
        <p:spPr bwMode="auto">
          <a:xfrm>
            <a:off x="9179488" y="3082876"/>
            <a:ext cx="126204"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8" name="Freeform 97"/>
          <p:cNvSpPr/>
          <p:nvPr/>
        </p:nvSpPr>
        <p:spPr bwMode="auto">
          <a:xfrm>
            <a:off x="9168446" y="3279725"/>
            <a:ext cx="157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59" name="Freeform 98"/>
          <p:cNvSpPr>
            <a:spLocks noEditPoints="1"/>
          </p:cNvSpPr>
          <p:nvPr/>
        </p:nvSpPr>
        <p:spPr bwMode="auto">
          <a:xfrm>
            <a:off x="9117965" y="1671588"/>
            <a:ext cx="219280"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072" tIns="45536" rIns="91072" bIns="45536" numCol="1" anchor="t" anchorCtr="0" compatLnSpc="1"/>
          <a:lstStyle/>
          <a:p>
            <a:endParaRPr lang="id-ID"/>
          </a:p>
        </p:txBody>
      </p:sp>
      <p:sp>
        <p:nvSpPr>
          <p:cNvPr id="160" name="燕尾形 119"/>
          <p:cNvSpPr/>
          <p:nvPr/>
        </p:nvSpPr>
        <p:spPr>
          <a:xfrm rot="5400000">
            <a:off x="1523274" y="2077773"/>
            <a:ext cx="360040" cy="572453"/>
          </a:xfrm>
          <a:prstGeom prst="chevr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zh-CN" altLang="en-US">
              <a:solidFill>
                <a:schemeClr val="tx1"/>
              </a:solidFill>
            </a:endParaRPr>
          </a:p>
        </p:txBody>
      </p:sp>
      <p:cxnSp>
        <p:nvCxnSpPr>
          <p:cNvPr id="161" name="直接连接符 160"/>
          <p:cNvCxnSpPr/>
          <p:nvPr/>
        </p:nvCxnSpPr>
        <p:spPr>
          <a:xfrm>
            <a:off x="1703295" y="2652032"/>
            <a:ext cx="5318268"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2" name="矩形 161"/>
          <p:cNvSpPr/>
          <p:nvPr/>
        </p:nvSpPr>
        <p:spPr>
          <a:xfrm>
            <a:off x="2186703" y="1988840"/>
            <a:ext cx="5050884" cy="645951"/>
          </a:xfrm>
          <a:prstGeom prst="rect">
            <a:avLst/>
          </a:prstGeom>
        </p:spPr>
        <p:txBody>
          <a:bodyPr wrap="square" lIns="91063" tIns="45532" rIns="91063" bIns="45532">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司徒慧明主持全国技术能手司徒慧明创新创业工作室，主营国际化双创赛事；</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3" name="燕尾形 123"/>
          <p:cNvSpPr/>
          <p:nvPr/>
        </p:nvSpPr>
        <p:spPr>
          <a:xfrm rot="5400000">
            <a:off x="1523274" y="2812974"/>
            <a:ext cx="360040" cy="572453"/>
          </a:xfrm>
          <a:prstGeom prst="chevron">
            <a:avLst/>
          </a:prstGeom>
          <a:solidFill>
            <a:srgbClr val="00ADDC"/>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zh-CN" altLang="en-US">
              <a:solidFill>
                <a:schemeClr val="tx1"/>
              </a:solidFill>
            </a:endParaRPr>
          </a:p>
        </p:txBody>
      </p:sp>
      <p:cxnSp>
        <p:nvCxnSpPr>
          <p:cNvPr id="164" name="直接连接符 163"/>
          <p:cNvCxnSpPr/>
          <p:nvPr/>
        </p:nvCxnSpPr>
        <p:spPr>
          <a:xfrm>
            <a:off x="1703295" y="3387232"/>
            <a:ext cx="5390276"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5" name="矩形 164"/>
          <p:cNvSpPr/>
          <p:nvPr/>
        </p:nvSpPr>
        <p:spPr>
          <a:xfrm>
            <a:off x="2186702" y="2708920"/>
            <a:ext cx="4978877" cy="645951"/>
          </a:xfrm>
          <a:prstGeom prst="rect">
            <a:avLst/>
          </a:prstGeom>
        </p:spPr>
        <p:txBody>
          <a:bodyPr wrap="square" lIns="91063" tIns="45532" rIns="91063" bIns="45532">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宋炜主持校企联建云梦优创工作室，落地产教融合项目；</a:t>
            </a:r>
            <a:endParaRPr lang="en-US" altLang="zh-CN" b="1" spc="428"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6" name="燕尾形 127"/>
          <p:cNvSpPr/>
          <p:nvPr/>
        </p:nvSpPr>
        <p:spPr>
          <a:xfrm rot="5400000">
            <a:off x="1523274" y="3557114"/>
            <a:ext cx="360040" cy="572453"/>
          </a:xfrm>
          <a:prstGeom prst="chevron">
            <a:avLst/>
          </a:prstGeom>
          <a:solidFill>
            <a:srgbClr val="37996A"/>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zh-CN" altLang="en-US">
              <a:solidFill>
                <a:schemeClr val="tx1"/>
              </a:solidFill>
            </a:endParaRPr>
          </a:p>
        </p:txBody>
      </p:sp>
      <p:cxnSp>
        <p:nvCxnSpPr>
          <p:cNvPr id="167" name="直接连接符 166"/>
          <p:cNvCxnSpPr/>
          <p:nvPr/>
        </p:nvCxnSpPr>
        <p:spPr>
          <a:xfrm>
            <a:off x="1703295" y="4131372"/>
            <a:ext cx="546228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186702" y="3645024"/>
            <a:ext cx="4906869" cy="368952"/>
          </a:xfrm>
          <a:prstGeom prst="rect">
            <a:avLst/>
          </a:prstGeom>
        </p:spPr>
        <p:txBody>
          <a:bodyPr wrap="square" lIns="91063" tIns="45532" rIns="91063" bIns="45532">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万红珍主持金点策划工作室，服务中小企业；</a:t>
            </a:r>
            <a:endParaRPr lang="en-US" altLang="zh-CN" b="1" spc="428"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9" name="燕尾形 123"/>
          <p:cNvSpPr/>
          <p:nvPr/>
        </p:nvSpPr>
        <p:spPr>
          <a:xfrm rot="5400000">
            <a:off x="1533598" y="4537107"/>
            <a:ext cx="360040" cy="572453"/>
          </a:xfrm>
          <a:prstGeom prst="chevron">
            <a:avLst/>
          </a:prstGeom>
          <a:solidFill>
            <a:srgbClr val="00ADDC"/>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zh-CN" altLang="en-US">
              <a:solidFill>
                <a:schemeClr val="tx1"/>
              </a:solidFill>
            </a:endParaRPr>
          </a:p>
        </p:txBody>
      </p:sp>
      <p:cxnSp>
        <p:nvCxnSpPr>
          <p:cNvPr id="170" name="直接连接符 169"/>
          <p:cNvCxnSpPr/>
          <p:nvPr/>
        </p:nvCxnSpPr>
        <p:spPr>
          <a:xfrm>
            <a:off x="1713619" y="5111365"/>
            <a:ext cx="5523968"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1" name="矩形 170"/>
          <p:cNvSpPr/>
          <p:nvPr/>
        </p:nvSpPr>
        <p:spPr>
          <a:xfrm>
            <a:off x="2197027" y="4221088"/>
            <a:ext cx="5112567" cy="922950"/>
          </a:xfrm>
          <a:prstGeom prst="rect">
            <a:avLst/>
          </a:prstGeom>
        </p:spPr>
        <p:txBody>
          <a:bodyPr wrap="square" lIns="91063" tIns="45532" rIns="91063" bIns="45532">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何焱、王鸣柳主持特色双创项目《智慧展 纸艺展》，衍化成果荣获全国商业科技进步奖二等奖、全国会展实践教学大赛一等奖。</a:t>
            </a:r>
            <a:endParaRPr lang="en-US" altLang="zh-CN" b="1" spc="428"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2" name="燕尾形 127"/>
          <p:cNvSpPr/>
          <p:nvPr/>
        </p:nvSpPr>
        <p:spPr>
          <a:xfrm rot="5400000">
            <a:off x="1533598" y="5473211"/>
            <a:ext cx="360040" cy="572453"/>
          </a:xfrm>
          <a:prstGeom prst="chevron">
            <a:avLst/>
          </a:prstGeom>
          <a:solidFill>
            <a:srgbClr val="3DB383"/>
          </a:solidFill>
          <a:ln>
            <a:noFill/>
          </a:ln>
        </p:spPr>
        <p:style>
          <a:lnRef idx="2">
            <a:schemeClr val="accent1">
              <a:shade val="50000"/>
            </a:schemeClr>
          </a:lnRef>
          <a:fillRef idx="1">
            <a:schemeClr val="accent1"/>
          </a:fillRef>
          <a:effectRef idx="0">
            <a:schemeClr val="accent1"/>
          </a:effectRef>
          <a:fontRef idx="minor">
            <a:schemeClr val="lt1"/>
          </a:fontRef>
        </p:style>
        <p:txBody>
          <a:bodyPr lIns="65224" tIns="32612" rIns="65224" bIns="32612" rtlCol="0" anchor="ctr"/>
          <a:lstStyle/>
          <a:p>
            <a:pPr algn="ctr"/>
            <a:endParaRPr lang="zh-CN" altLang="en-US">
              <a:solidFill>
                <a:schemeClr val="tx1"/>
              </a:solidFill>
            </a:endParaRPr>
          </a:p>
        </p:txBody>
      </p:sp>
      <p:cxnSp>
        <p:nvCxnSpPr>
          <p:cNvPr id="173" name="直接连接符 172"/>
          <p:cNvCxnSpPr/>
          <p:nvPr/>
        </p:nvCxnSpPr>
        <p:spPr>
          <a:xfrm>
            <a:off x="1713619" y="6047469"/>
            <a:ext cx="5595976"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4" name="矩形 173"/>
          <p:cNvSpPr/>
          <p:nvPr/>
        </p:nvSpPr>
        <p:spPr>
          <a:xfrm>
            <a:off x="2197027" y="5373216"/>
            <a:ext cx="5400600" cy="645951"/>
          </a:xfrm>
          <a:prstGeom prst="rect">
            <a:avLst/>
          </a:prstGeom>
        </p:spPr>
        <p:txBody>
          <a:bodyPr wrap="square" lIns="91063" tIns="45532" rIns="91063" bIns="45532">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许欣受聘学校双创导师，主持双创项目荣获</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挑战杯-彩虹人生</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一等奖。</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 name="矩形 174"/>
          <p:cNvSpPr/>
          <p:nvPr/>
        </p:nvSpPr>
        <p:spPr>
          <a:xfrm>
            <a:off x="2497187" y="836712"/>
            <a:ext cx="2545080" cy="521970"/>
          </a:xfrm>
          <a:prstGeom prst="rect">
            <a:avLst/>
          </a:prstGeom>
        </p:spPr>
        <p:txBody>
          <a:bodyPr wrap="none">
            <a:spAutoFit/>
          </a:bodyPr>
          <a:lstStyle/>
          <a:p>
            <a:r>
              <a:rPr lang="zh-CN" altLang="en-US" sz="2800" b="1" spc="300" dirty="0" smtClean="0">
                <a:solidFill>
                  <a:srgbClr val="31859C"/>
                </a:solidFill>
                <a:latin typeface="微软雅黑" panose="020B0503020204020204" pitchFamily="34" charset="-122"/>
                <a:ea typeface="微软雅黑" panose="020B0503020204020204" pitchFamily="34" charset="-122"/>
              </a:rPr>
              <a:t>创新创业教育</a:t>
            </a:r>
            <a:endParaRPr lang="zh-CN" altLang="en-US" sz="2800" b="1" spc="300" dirty="0">
              <a:solidFill>
                <a:srgbClr val="31859C"/>
              </a:solidFill>
              <a:latin typeface="微软雅黑" panose="020B0503020204020204" pitchFamily="34" charset="-122"/>
              <a:ea typeface="微软雅黑" panose="020B0503020204020204" pitchFamily="34" charset="-122"/>
            </a:endParaRPr>
          </a:p>
        </p:txBody>
      </p:sp>
      <p:sp>
        <p:nvSpPr>
          <p:cNvPr id="176" name="矩形 175"/>
          <p:cNvSpPr/>
          <p:nvPr/>
        </p:nvSpPr>
        <p:spPr>
          <a:xfrm>
            <a:off x="1417067" y="1484784"/>
            <a:ext cx="6340197" cy="461665"/>
          </a:xfrm>
          <a:prstGeom prst="rect">
            <a:avLst/>
          </a:prstGeom>
        </p:spPr>
        <p:txBody>
          <a:bodyPr wrap="none">
            <a:spAutoFit/>
          </a:bodyPr>
          <a:lstStyle/>
          <a:p>
            <a:r>
              <a:rPr lang="zh-CN" altLang="en-US" sz="2400" b="1" dirty="0" smtClean="0">
                <a:solidFill>
                  <a:srgbClr val="31859C"/>
                </a:solidFill>
                <a:latin typeface="微软雅黑" panose="020B0503020204020204" pitchFamily="34" charset="-122"/>
                <a:ea typeface="微软雅黑" panose="020B0503020204020204" pitchFamily="34" charset="-122"/>
              </a:rPr>
              <a:t>构建递进式全覆盖课程群，分设五大导师组：</a:t>
            </a:r>
            <a:endParaRPr lang="zh-CN" altLang="en-US" sz="2400" b="1" dirty="0">
              <a:solidFill>
                <a:srgbClr val="31859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ppt_x"/>
                                          </p:val>
                                        </p:tav>
                                        <p:tav tm="100000">
                                          <p:val>
                                            <p:strVal val="#ppt_x"/>
                                          </p:val>
                                        </p:tav>
                                      </p:tavLst>
                                    </p:anim>
                                    <p:anim calcmode="lin" valueType="num">
                                      <p:cBhvr additive="base">
                                        <p:cTn id="11" dur="500" fill="hold"/>
                                        <p:tgtEl>
                                          <p:spTgt spid="55"/>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1+#ppt_w/2"/>
                                          </p:val>
                                        </p:tav>
                                        <p:tav tm="100000">
                                          <p:val>
                                            <p:strVal val="#ppt_x"/>
                                          </p:val>
                                        </p:tav>
                                      </p:tavLst>
                                    </p:anim>
                                    <p:anim calcmode="lin" valueType="num">
                                      <p:cBhvr additive="base">
                                        <p:cTn id="42" dur="500" fill="hold"/>
                                        <p:tgtEl>
                                          <p:spTgt spid="60"/>
                                        </p:tgtEl>
                                        <p:attrNameLst>
                                          <p:attrName>ppt_y</p:attrName>
                                        </p:attrNameLst>
                                      </p:cBhvr>
                                      <p:tavLst>
                                        <p:tav tm="0">
                                          <p:val>
                                            <p:strVal val="0-#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fill="hold"/>
                                        <p:tgtEl>
                                          <p:spTgt spid="63"/>
                                        </p:tgtEl>
                                        <p:attrNameLst>
                                          <p:attrName>ppt_x</p:attrName>
                                        </p:attrNameLst>
                                      </p:cBhvr>
                                      <p:tavLst>
                                        <p:tav tm="0">
                                          <p:val>
                                            <p:strVal val="#ppt_x"/>
                                          </p:val>
                                        </p:tav>
                                        <p:tav tm="100000">
                                          <p:val>
                                            <p:strVal val="#ppt_x"/>
                                          </p:val>
                                        </p:tav>
                                      </p:tavLst>
                                    </p:anim>
                                    <p:anim calcmode="lin" valueType="num">
                                      <p:cBhvr additive="base">
                                        <p:cTn id="54" dur="500" fill="hold"/>
                                        <p:tgtEl>
                                          <p:spTgt spid="6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1+#ppt_w/2"/>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1+#ppt_w/2"/>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500" fill="hold"/>
                                        <p:tgtEl>
                                          <p:spTgt spid="75"/>
                                        </p:tgtEl>
                                        <p:attrNameLst>
                                          <p:attrName>ppt_x</p:attrName>
                                        </p:attrNameLst>
                                      </p:cBhvr>
                                      <p:tavLst>
                                        <p:tav tm="0">
                                          <p:val>
                                            <p:strVal val="#ppt_x"/>
                                          </p:val>
                                        </p:tav>
                                        <p:tav tm="100000">
                                          <p:val>
                                            <p:strVal val="#ppt_x"/>
                                          </p:val>
                                        </p:tav>
                                      </p:tavLst>
                                    </p:anim>
                                    <p:anim calcmode="lin" valueType="num">
                                      <p:cBhvr additive="base">
                                        <p:cTn id="70" dur="500" fill="hold"/>
                                        <p:tgtEl>
                                          <p:spTgt spid="7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fill="hold"/>
                                        <p:tgtEl>
                                          <p:spTgt spid="77"/>
                                        </p:tgtEl>
                                        <p:attrNameLst>
                                          <p:attrName>ppt_x</p:attrName>
                                        </p:attrNameLst>
                                      </p:cBhvr>
                                      <p:tavLst>
                                        <p:tav tm="0">
                                          <p:val>
                                            <p:strVal val="#ppt_x"/>
                                          </p:val>
                                        </p:tav>
                                        <p:tav tm="100000">
                                          <p:val>
                                            <p:strVal val="#ppt_x"/>
                                          </p:val>
                                        </p:tav>
                                      </p:tavLst>
                                    </p:anim>
                                    <p:anim calcmode="lin" valueType="num">
                                      <p:cBhvr additive="base">
                                        <p:cTn id="78" dur="500" fill="hold"/>
                                        <p:tgtEl>
                                          <p:spTgt spid="7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fill="hold"/>
                                        <p:tgtEl>
                                          <p:spTgt spid="78"/>
                                        </p:tgtEl>
                                        <p:attrNameLst>
                                          <p:attrName>ppt_x</p:attrName>
                                        </p:attrNameLst>
                                      </p:cBhvr>
                                      <p:tavLst>
                                        <p:tav tm="0">
                                          <p:val>
                                            <p:strVal val="#ppt_x"/>
                                          </p:val>
                                        </p:tav>
                                        <p:tav tm="100000">
                                          <p:val>
                                            <p:strVal val="#ppt_x"/>
                                          </p:val>
                                        </p:tav>
                                      </p:tavLst>
                                    </p:anim>
                                    <p:anim calcmode="lin" valueType="num">
                                      <p:cBhvr additive="base">
                                        <p:cTn id="82" dur="500" fill="hold"/>
                                        <p:tgtEl>
                                          <p:spTgt spid="7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 calcmode="lin" valueType="num">
                                      <p:cBhvr additive="base">
                                        <p:cTn id="89" dur="500" fill="hold"/>
                                        <p:tgtEl>
                                          <p:spTgt spid="80"/>
                                        </p:tgtEl>
                                        <p:attrNameLst>
                                          <p:attrName>ppt_x</p:attrName>
                                        </p:attrNameLst>
                                      </p:cBhvr>
                                      <p:tavLst>
                                        <p:tav tm="0">
                                          <p:val>
                                            <p:strVal val="#ppt_x"/>
                                          </p:val>
                                        </p:tav>
                                        <p:tav tm="100000">
                                          <p:val>
                                            <p:strVal val="#ppt_x"/>
                                          </p:val>
                                        </p:tav>
                                      </p:tavLst>
                                    </p:anim>
                                    <p:anim calcmode="lin" valueType="num">
                                      <p:cBhvr additive="base">
                                        <p:cTn id="90" dur="500" fill="hold"/>
                                        <p:tgtEl>
                                          <p:spTgt spid="8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 calcmode="lin" valueType="num">
                                      <p:cBhvr additive="base">
                                        <p:cTn id="93" dur="500" fill="hold"/>
                                        <p:tgtEl>
                                          <p:spTgt spid="81"/>
                                        </p:tgtEl>
                                        <p:attrNameLst>
                                          <p:attrName>ppt_x</p:attrName>
                                        </p:attrNameLst>
                                      </p:cBhvr>
                                      <p:tavLst>
                                        <p:tav tm="0">
                                          <p:val>
                                            <p:strVal val="#ppt_x"/>
                                          </p:val>
                                        </p:tav>
                                        <p:tav tm="100000">
                                          <p:val>
                                            <p:strVal val="#ppt_x"/>
                                          </p:val>
                                        </p:tav>
                                      </p:tavLst>
                                    </p:anim>
                                    <p:anim calcmode="lin" valueType="num">
                                      <p:cBhvr additive="base">
                                        <p:cTn id="94" dur="500" fill="hold"/>
                                        <p:tgtEl>
                                          <p:spTgt spid="81"/>
                                        </p:tgtEl>
                                        <p:attrNameLst>
                                          <p:attrName>ppt_y</p:attrName>
                                        </p:attrNameLst>
                                      </p:cBhvr>
                                      <p:tavLst>
                                        <p:tav tm="0">
                                          <p:val>
                                            <p:strVal val="1+#ppt_h/2"/>
                                          </p:val>
                                        </p:tav>
                                        <p:tav tm="100000">
                                          <p:val>
                                            <p:strVal val="#ppt_y"/>
                                          </p:val>
                                        </p:tav>
                                      </p:tavLst>
                                    </p:anim>
                                  </p:childTnLst>
                                </p:cTn>
                              </p:par>
                              <p:par>
                                <p:cTn id="95" presetID="2" presetClass="entr" presetSubtype="1"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 calcmode="lin" valueType="num">
                                      <p:cBhvr additive="base">
                                        <p:cTn id="97" dur="500" fill="hold"/>
                                        <p:tgtEl>
                                          <p:spTgt spid="82"/>
                                        </p:tgtEl>
                                        <p:attrNameLst>
                                          <p:attrName>ppt_x</p:attrName>
                                        </p:attrNameLst>
                                      </p:cBhvr>
                                      <p:tavLst>
                                        <p:tav tm="0">
                                          <p:val>
                                            <p:strVal val="#ppt_x"/>
                                          </p:val>
                                        </p:tav>
                                        <p:tav tm="100000">
                                          <p:val>
                                            <p:strVal val="#ppt_x"/>
                                          </p:val>
                                        </p:tav>
                                      </p:tavLst>
                                    </p:anim>
                                    <p:anim calcmode="lin" valueType="num">
                                      <p:cBhvr additive="base">
                                        <p:cTn id="98" dur="500" fill="hold"/>
                                        <p:tgtEl>
                                          <p:spTgt spid="82"/>
                                        </p:tgtEl>
                                        <p:attrNameLst>
                                          <p:attrName>ppt_y</p:attrName>
                                        </p:attrNameLst>
                                      </p:cBhvr>
                                      <p:tavLst>
                                        <p:tav tm="0">
                                          <p:val>
                                            <p:strVal val="0-#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additive="base">
                                        <p:cTn id="101" dur="500" fill="hold"/>
                                        <p:tgtEl>
                                          <p:spTgt spid="83"/>
                                        </p:tgtEl>
                                        <p:attrNameLst>
                                          <p:attrName>ppt_x</p:attrName>
                                        </p:attrNameLst>
                                      </p:cBhvr>
                                      <p:tavLst>
                                        <p:tav tm="0">
                                          <p:val>
                                            <p:strVal val="#ppt_x"/>
                                          </p:val>
                                        </p:tav>
                                        <p:tav tm="100000">
                                          <p:val>
                                            <p:strVal val="#ppt_x"/>
                                          </p:val>
                                        </p:tav>
                                      </p:tavLst>
                                    </p:anim>
                                    <p:anim calcmode="lin" valueType="num">
                                      <p:cBhvr additive="base">
                                        <p:cTn id="102" dur="500" fill="hold"/>
                                        <p:tgtEl>
                                          <p:spTgt spid="83"/>
                                        </p:tgtEl>
                                        <p:attrNameLst>
                                          <p:attrName>ppt_y</p:attrName>
                                        </p:attrNameLst>
                                      </p:cBhvr>
                                      <p:tavLst>
                                        <p:tav tm="0">
                                          <p:val>
                                            <p:strVal val="1+#ppt_h/2"/>
                                          </p:val>
                                        </p:tav>
                                        <p:tav tm="100000">
                                          <p:val>
                                            <p:strVal val="#ppt_y"/>
                                          </p:val>
                                        </p:tav>
                                      </p:tavLst>
                                    </p:anim>
                                  </p:childTnLst>
                                </p:cTn>
                              </p:par>
                              <p:par>
                                <p:cTn id="103" presetID="2" presetClass="entr" presetSubtype="9"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additive="base">
                                        <p:cTn id="105" dur="500" fill="hold"/>
                                        <p:tgtEl>
                                          <p:spTgt spid="84"/>
                                        </p:tgtEl>
                                        <p:attrNameLst>
                                          <p:attrName>ppt_x</p:attrName>
                                        </p:attrNameLst>
                                      </p:cBhvr>
                                      <p:tavLst>
                                        <p:tav tm="0">
                                          <p:val>
                                            <p:strVal val="0-#ppt_w/2"/>
                                          </p:val>
                                        </p:tav>
                                        <p:tav tm="100000">
                                          <p:val>
                                            <p:strVal val="#ppt_x"/>
                                          </p:val>
                                        </p:tav>
                                      </p:tavLst>
                                    </p:anim>
                                    <p:anim calcmode="lin" valueType="num">
                                      <p:cBhvr additive="base">
                                        <p:cTn id="106" dur="500" fill="hold"/>
                                        <p:tgtEl>
                                          <p:spTgt spid="84"/>
                                        </p:tgtEl>
                                        <p:attrNameLst>
                                          <p:attrName>ppt_y</p:attrName>
                                        </p:attrNameLst>
                                      </p:cBhvr>
                                      <p:tavLst>
                                        <p:tav tm="0">
                                          <p:val>
                                            <p:strVal val="0-#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anim calcmode="lin" valueType="num">
                                      <p:cBhvr additive="base">
                                        <p:cTn id="109" dur="500" fill="hold"/>
                                        <p:tgtEl>
                                          <p:spTgt spid="85"/>
                                        </p:tgtEl>
                                        <p:attrNameLst>
                                          <p:attrName>ppt_x</p:attrName>
                                        </p:attrNameLst>
                                      </p:cBhvr>
                                      <p:tavLst>
                                        <p:tav tm="0">
                                          <p:val>
                                            <p:strVal val="#ppt_x"/>
                                          </p:val>
                                        </p:tav>
                                        <p:tav tm="100000">
                                          <p:val>
                                            <p:strVal val="#ppt_x"/>
                                          </p:val>
                                        </p:tav>
                                      </p:tavLst>
                                    </p:anim>
                                    <p:anim calcmode="lin" valueType="num">
                                      <p:cBhvr additive="base">
                                        <p:cTn id="110" dur="500" fill="hold"/>
                                        <p:tgtEl>
                                          <p:spTgt spid="85"/>
                                        </p:tgtEl>
                                        <p:attrNameLst>
                                          <p:attrName>ppt_y</p:attrName>
                                        </p:attrNameLst>
                                      </p:cBhvr>
                                      <p:tavLst>
                                        <p:tav tm="0">
                                          <p:val>
                                            <p:strVal val="1+#ppt_h/2"/>
                                          </p:val>
                                        </p:tav>
                                        <p:tav tm="100000">
                                          <p:val>
                                            <p:strVal val="#ppt_y"/>
                                          </p:val>
                                        </p:tav>
                                      </p:tavLst>
                                    </p:anim>
                                  </p:childTnLst>
                                </p:cTn>
                              </p:par>
                              <p:par>
                                <p:cTn id="111" presetID="2" presetClass="entr" presetSubtype="9"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anim calcmode="lin" valueType="num">
                                      <p:cBhvr additive="base">
                                        <p:cTn id="113" dur="500" fill="hold"/>
                                        <p:tgtEl>
                                          <p:spTgt spid="86"/>
                                        </p:tgtEl>
                                        <p:attrNameLst>
                                          <p:attrName>ppt_x</p:attrName>
                                        </p:attrNameLst>
                                      </p:cBhvr>
                                      <p:tavLst>
                                        <p:tav tm="0">
                                          <p:val>
                                            <p:strVal val="0-#ppt_w/2"/>
                                          </p:val>
                                        </p:tav>
                                        <p:tav tm="100000">
                                          <p:val>
                                            <p:strVal val="#ppt_x"/>
                                          </p:val>
                                        </p:tav>
                                      </p:tavLst>
                                    </p:anim>
                                    <p:anim calcmode="lin" valueType="num">
                                      <p:cBhvr additive="base">
                                        <p:cTn id="114" dur="500" fill="hold"/>
                                        <p:tgtEl>
                                          <p:spTgt spid="86"/>
                                        </p:tgtEl>
                                        <p:attrNameLst>
                                          <p:attrName>ppt_y</p:attrName>
                                        </p:attrNameLst>
                                      </p:cBhvr>
                                      <p:tavLst>
                                        <p:tav tm="0">
                                          <p:val>
                                            <p:strVal val="0-#ppt_h/2"/>
                                          </p:val>
                                        </p:tav>
                                        <p:tav tm="100000">
                                          <p:val>
                                            <p:strVal val="#ppt_y"/>
                                          </p:val>
                                        </p:tav>
                                      </p:tavLst>
                                    </p:anim>
                                  </p:childTnLst>
                                </p:cTn>
                              </p:par>
                              <p:par>
                                <p:cTn id="115" presetID="2" presetClass="entr" presetSubtype="12" fill="hold"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0-#ppt_w/2"/>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 calcmode="lin" valueType="num">
                                      <p:cBhvr additive="base">
                                        <p:cTn id="121" dur="500" fill="hold"/>
                                        <p:tgtEl>
                                          <p:spTgt spid="96"/>
                                        </p:tgtEl>
                                        <p:attrNameLst>
                                          <p:attrName>ppt_x</p:attrName>
                                        </p:attrNameLst>
                                      </p:cBhvr>
                                      <p:tavLst>
                                        <p:tav tm="0">
                                          <p:val>
                                            <p:strVal val="#ppt_x"/>
                                          </p:val>
                                        </p:tav>
                                        <p:tav tm="100000">
                                          <p:val>
                                            <p:strVal val="#ppt_x"/>
                                          </p:val>
                                        </p:tav>
                                      </p:tavLst>
                                    </p:anim>
                                    <p:anim calcmode="lin" valueType="num">
                                      <p:cBhvr additive="base">
                                        <p:cTn id="122" dur="500" fill="hold"/>
                                        <p:tgtEl>
                                          <p:spTgt spid="9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7"/>
                                        </p:tgtEl>
                                        <p:attrNameLst>
                                          <p:attrName>style.visibility</p:attrName>
                                        </p:attrNameLst>
                                      </p:cBhvr>
                                      <p:to>
                                        <p:strVal val="visible"/>
                                      </p:to>
                                    </p:set>
                                    <p:anim calcmode="lin" valueType="num">
                                      <p:cBhvr additive="base">
                                        <p:cTn id="125" dur="500" fill="hold"/>
                                        <p:tgtEl>
                                          <p:spTgt spid="97"/>
                                        </p:tgtEl>
                                        <p:attrNameLst>
                                          <p:attrName>ppt_x</p:attrName>
                                        </p:attrNameLst>
                                      </p:cBhvr>
                                      <p:tavLst>
                                        <p:tav tm="0">
                                          <p:val>
                                            <p:strVal val="#ppt_x"/>
                                          </p:val>
                                        </p:tav>
                                        <p:tav tm="100000">
                                          <p:val>
                                            <p:strVal val="#ppt_x"/>
                                          </p:val>
                                        </p:tav>
                                      </p:tavLst>
                                    </p:anim>
                                    <p:anim calcmode="lin" valueType="num">
                                      <p:cBhvr additive="base">
                                        <p:cTn id="126" dur="500" fill="hold"/>
                                        <p:tgtEl>
                                          <p:spTgt spid="9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ppt_x"/>
                                          </p:val>
                                        </p:tav>
                                        <p:tav tm="100000">
                                          <p:val>
                                            <p:strVal val="#ppt_x"/>
                                          </p:val>
                                        </p:tav>
                                      </p:tavLst>
                                    </p:anim>
                                    <p:anim calcmode="lin" valueType="num">
                                      <p:cBhvr additive="base">
                                        <p:cTn id="130" dur="500" fill="hold"/>
                                        <p:tgtEl>
                                          <p:spTgt spid="98"/>
                                        </p:tgtEl>
                                        <p:attrNameLst>
                                          <p:attrName>ppt_y</p:attrName>
                                        </p:attrNameLst>
                                      </p:cBhvr>
                                      <p:tavLst>
                                        <p:tav tm="0">
                                          <p:val>
                                            <p:strVal val="1+#ppt_h/2"/>
                                          </p:val>
                                        </p:tav>
                                        <p:tav tm="100000">
                                          <p:val>
                                            <p:strVal val="#ppt_y"/>
                                          </p:val>
                                        </p:tav>
                                      </p:tavLst>
                                    </p:anim>
                                  </p:childTnLst>
                                </p:cTn>
                              </p:par>
                              <p:par>
                                <p:cTn id="131" presetID="2" presetClass="entr" presetSubtype="12" fill="hold" grpId="0" nodeType="withEffect">
                                  <p:stCondLst>
                                    <p:cond delay="0"/>
                                  </p:stCondLst>
                                  <p:childTnLst>
                                    <p:set>
                                      <p:cBhvr>
                                        <p:cTn id="132" dur="1" fill="hold">
                                          <p:stCondLst>
                                            <p:cond delay="0"/>
                                          </p:stCondLst>
                                        </p:cTn>
                                        <p:tgtEl>
                                          <p:spTgt spid="104"/>
                                        </p:tgtEl>
                                        <p:attrNameLst>
                                          <p:attrName>style.visibility</p:attrName>
                                        </p:attrNameLst>
                                      </p:cBhvr>
                                      <p:to>
                                        <p:strVal val="visible"/>
                                      </p:to>
                                    </p:set>
                                    <p:anim calcmode="lin" valueType="num">
                                      <p:cBhvr additive="base">
                                        <p:cTn id="133" dur="500" fill="hold"/>
                                        <p:tgtEl>
                                          <p:spTgt spid="104"/>
                                        </p:tgtEl>
                                        <p:attrNameLst>
                                          <p:attrName>ppt_x</p:attrName>
                                        </p:attrNameLst>
                                      </p:cBhvr>
                                      <p:tavLst>
                                        <p:tav tm="0">
                                          <p:val>
                                            <p:strVal val="0-#ppt_w/2"/>
                                          </p:val>
                                        </p:tav>
                                        <p:tav tm="100000">
                                          <p:val>
                                            <p:strVal val="#ppt_x"/>
                                          </p:val>
                                        </p:tav>
                                      </p:tavLst>
                                    </p:anim>
                                    <p:anim calcmode="lin" valueType="num">
                                      <p:cBhvr additive="base">
                                        <p:cTn id="134" dur="500" fill="hold"/>
                                        <p:tgtEl>
                                          <p:spTgt spid="104"/>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05"/>
                                        </p:tgtEl>
                                        <p:attrNameLst>
                                          <p:attrName>style.visibility</p:attrName>
                                        </p:attrNameLst>
                                      </p:cBhvr>
                                      <p:to>
                                        <p:strVal val="visible"/>
                                      </p:to>
                                    </p:set>
                                    <p:anim calcmode="lin" valueType="num">
                                      <p:cBhvr additive="base">
                                        <p:cTn id="137" dur="500" fill="hold"/>
                                        <p:tgtEl>
                                          <p:spTgt spid="105"/>
                                        </p:tgtEl>
                                        <p:attrNameLst>
                                          <p:attrName>ppt_x</p:attrName>
                                        </p:attrNameLst>
                                      </p:cBhvr>
                                      <p:tavLst>
                                        <p:tav tm="0">
                                          <p:val>
                                            <p:strVal val="#ppt_x"/>
                                          </p:val>
                                        </p:tav>
                                        <p:tav tm="100000">
                                          <p:val>
                                            <p:strVal val="#ppt_x"/>
                                          </p:val>
                                        </p:tav>
                                      </p:tavLst>
                                    </p:anim>
                                    <p:anim calcmode="lin" valueType="num">
                                      <p:cBhvr additive="base">
                                        <p:cTn id="138" dur="500" fill="hold"/>
                                        <p:tgtEl>
                                          <p:spTgt spid="105"/>
                                        </p:tgtEl>
                                        <p:attrNameLst>
                                          <p:attrName>ppt_y</p:attrName>
                                        </p:attrNameLst>
                                      </p:cBhvr>
                                      <p:tavLst>
                                        <p:tav tm="0">
                                          <p:val>
                                            <p:strVal val="1+#ppt_h/2"/>
                                          </p:val>
                                        </p:tav>
                                        <p:tav tm="100000">
                                          <p:val>
                                            <p:strVal val="#ppt_y"/>
                                          </p:val>
                                        </p:tav>
                                      </p:tavLst>
                                    </p:anim>
                                  </p:childTnLst>
                                </p:cTn>
                              </p:par>
                              <p:par>
                                <p:cTn id="139" presetID="2" presetClass="entr" presetSubtype="12" fill="hold" grpId="0" nodeType="withEffect">
                                  <p:stCondLst>
                                    <p:cond delay="0"/>
                                  </p:stCondLst>
                                  <p:childTnLst>
                                    <p:set>
                                      <p:cBhvr>
                                        <p:cTn id="140" dur="1" fill="hold">
                                          <p:stCondLst>
                                            <p:cond delay="0"/>
                                          </p:stCondLst>
                                        </p:cTn>
                                        <p:tgtEl>
                                          <p:spTgt spid="106"/>
                                        </p:tgtEl>
                                        <p:attrNameLst>
                                          <p:attrName>style.visibility</p:attrName>
                                        </p:attrNameLst>
                                      </p:cBhvr>
                                      <p:to>
                                        <p:strVal val="visible"/>
                                      </p:to>
                                    </p:set>
                                    <p:anim calcmode="lin" valueType="num">
                                      <p:cBhvr additive="base">
                                        <p:cTn id="141" dur="500" fill="hold"/>
                                        <p:tgtEl>
                                          <p:spTgt spid="106"/>
                                        </p:tgtEl>
                                        <p:attrNameLst>
                                          <p:attrName>ppt_x</p:attrName>
                                        </p:attrNameLst>
                                      </p:cBhvr>
                                      <p:tavLst>
                                        <p:tav tm="0">
                                          <p:val>
                                            <p:strVal val="0-#ppt_w/2"/>
                                          </p:val>
                                        </p:tav>
                                        <p:tav tm="100000">
                                          <p:val>
                                            <p:strVal val="#ppt_x"/>
                                          </p:val>
                                        </p:tav>
                                      </p:tavLst>
                                    </p:anim>
                                    <p:anim calcmode="lin" valueType="num">
                                      <p:cBhvr additive="base">
                                        <p:cTn id="142" dur="500" fill="hold"/>
                                        <p:tgtEl>
                                          <p:spTgt spid="106"/>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additive="base">
                                        <p:cTn id="145" dur="500" fill="hold"/>
                                        <p:tgtEl>
                                          <p:spTgt spid="107"/>
                                        </p:tgtEl>
                                        <p:attrNameLst>
                                          <p:attrName>ppt_x</p:attrName>
                                        </p:attrNameLst>
                                      </p:cBhvr>
                                      <p:tavLst>
                                        <p:tav tm="0">
                                          <p:val>
                                            <p:strVal val="#ppt_x"/>
                                          </p:val>
                                        </p:tav>
                                        <p:tav tm="100000">
                                          <p:val>
                                            <p:strVal val="#ppt_x"/>
                                          </p:val>
                                        </p:tav>
                                      </p:tavLst>
                                    </p:anim>
                                    <p:anim calcmode="lin" valueType="num">
                                      <p:cBhvr additive="base">
                                        <p:cTn id="146" dur="500" fill="hold"/>
                                        <p:tgtEl>
                                          <p:spTgt spid="107"/>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08"/>
                                        </p:tgtEl>
                                        <p:attrNameLst>
                                          <p:attrName>style.visibility</p:attrName>
                                        </p:attrNameLst>
                                      </p:cBhvr>
                                      <p:to>
                                        <p:strVal val="visible"/>
                                      </p:to>
                                    </p:set>
                                    <p:anim calcmode="lin" valueType="num">
                                      <p:cBhvr additive="base">
                                        <p:cTn id="149" dur="500" fill="hold"/>
                                        <p:tgtEl>
                                          <p:spTgt spid="108"/>
                                        </p:tgtEl>
                                        <p:attrNameLst>
                                          <p:attrName>ppt_x</p:attrName>
                                        </p:attrNameLst>
                                      </p:cBhvr>
                                      <p:tavLst>
                                        <p:tav tm="0">
                                          <p:val>
                                            <p:strVal val="#ppt_x"/>
                                          </p:val>
                                        </p:tav>
                                        <p:tav tm="100000">
                                          <p:val>
                                            <p:strVal val="#ppt_x"/>
                                          </p:val>
                                        </p:tav>
                                      </p:tavLst>
                                    </p:anim>
                                    <p:anim calcmode="lin" valueType="num">
                                      <p:cBhvr additive="base">
                                        <p:cTn id="150" dur="500" fill="hold"/>
                                        <p:tgtEl>
                                          <p:spTgt spid="108"/>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09"/>
                                        </p:tgtEl>
                                        <p:attrNameLst>
                                          <p:attrName>style.visibility</p:attrName>
                                        </p:attrNameLst>
                                      </p:cBhvr>
                                      <p:to>
                                        <p:strVal val="visible"/>
                                      </p:to>
                                    </p:set>
                                    <p:anim calcmode="lin" valueType="num">
                                      <p:cBhvr additive="base">
                                        <p:cTn id="153" dur="500" fill="hold"/>
                                        <p:tgtEl>
                                          <p:spTgt spid="109"/>
                                        </p:tgtEl>
                                        <p:attrNameLst>
                                          <p:attrName>ppt_x</p:attrName>
                                        </p:attrNameLst>
                                      </p:cBhvr>
                                      <p:tavLst>
                                        <p:tav tm="0">
                                          <p:val>
                                            <p:strVal val="#ppt_x"/>
                                          </p:val>
                                        </p:tav>
                                        <p:tav tm="100000">
                                          <p:val>
                                            <p:strVal val="#ppt_x"/>
                                          </p:val>
                                        </p:tav>
                                      </p:tavLst>
                                    </p:anim>
                                    <p:anim calcmode="lin" valueType="num">
                                      <p:cBhvr additive="base">
                                        <p:cTn id="154" dur="500" fill="hold"/>
                                        <p:tgtEl>
                                          <p:spTgt spid="109"/>
                                        </p:tgtEl>
                                        <p:attrNameLst>
                                          <p:attrName>ppt_y</p:attrName>
                                        </p:attrNameLst>
                                      </p:cBhvr>
                                      <p:tavLst>
                                        <p:tav tm="0">
                                          <p:val>
                                            <p:strVal val="1+#ppt_h/2"/>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110"/>
                                        </p:tgtEl>
                                        <p:attrNameLst>
                                          <p:attrName>style.visibility</p:attrName>
                                        </p:attrNameLst>
                                      </p:cBhvr>
                                      <p:to>
                                        <p:strVal val="visible"/>
                                      </p:to>
                                    </p:set>
                                    <p:anim calcmode="lin" valueType="num">
                                      <p:cBhvr additive="base">
                                        <p:cTn id="157" dur="500" fill="hold"/>
                                        <p:tgtEl>
                                          <p:spTgt spid="110"/>
                                        </p:tgtEl>
                                        <p:attrNameLst>
                                          <p:attrName>ppt_x</p:attrName>
                                        </p:attrNameLst>
                                      </p:cBhvr>
                                      <p:tavLst>
                                        <p:tav tm="0">
                                          <p:val>
                                            <p:strVal val="0-#ppt_w/2"/>
                                          </p:val>
                                        </p:tav>
                                        <p:tav tm="100000">
                                          <p:val>
                                            <p:strVal val="#ppt_x"/>
                                          </p:val>
                                        </p:tav>
                                      </p:tavLst>
                                    </p:anim>
                                    <p:anim calcmode="lin" valueType="num">
                                      <p:cBhvr additive="base">
                                        <p:cTn id="158" dur="500" fill="hold"/>
                                        <p:tgtEl>
                                          <p:spTgt spid="110"/>
                                        </p:tgtEl>
                                        <p:attrNameLst>
                                          <p:attrName>ppt_y</p:attrName>
                                        </p:attrNameLst>
                                      </p:cBhvr>
                                      <p:tavLst>
                                        <p:tav tm="0">
                                          <p:val>
                                            <p:strVal val="#ppt_y"/>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13"/>
                                        </p:tgtEl>
                                        <p:attrNameLst>
                                          <p:attrName>style.visibility</p:attrName>
                                        </p:attrNameLst>
                                      </p:cBhvr>
                                      <p:to>
                                        <p:strVal val="visible"/>
                                      </p:to>
                                    </p:set>
                                    <p:anim calcmode="lin" valueType="num">
                                      <p:cBhvr additive="base">
                                        <p:cTn id="161" dur="500" fill="hold"/>
                                        <p:tgtEl>
                                          <p:spTgt spid="113"/>
                                        </p:tgtEl>
                                        <p:attrNameLst>
                                          <p:attrName>ppt_x</p:attrName>
                                        </p:attrNameLst>
                                      </p:cBhvr>
                                      <p:tavLst>
                                        <p:tav tm="0">
                                          <p:val>
                                            <p:strVal val="#ppt_x"/>
                                          </p:val>
                                        </p:tav>
                                        <p:tav tm="100000">
                                          <p:val>
                                            <p:strVal val="#ppt_x"/>
                                          </p:val>
                                        </p:tav>
                                      </p:tavLst>
                                    </p:anim>
                                    <p:anim calcmode="lin" valueType="num">
                                      <p:cBhvr additive="base">
                                        <p:cTn id="162" dur="500" fill="hold"/>
                                        <p:tgtEl>
                                          <p:spTgt spid="113"/>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14"/>
                                        </p:tgtEl>
                                        <p:attrNameLst>
                                          <p:attrName>style.visibility</p:attrName>
                                        </p:attrNameLst>
                                      </p:cBhvr>
                                      <p:to>
                                        <p:strVal val="visible"/>
                                      </p:to>
                                    </p:set>
                                    <p:anim calcmode="lin" valueType="num">
                                      <p:cBhvr additive="base">
                                        <p:cTn id="165" dur="500" fill="hold"/>
                                        <p:tgtEl>
                                          <p:spTgt spid="114"/>
                                        </p:tgtEl>
                                        <p:attrNameLst>
                                          <p:attrName>ppt_x</p:attrName>
                                        </p:attrNameLst>
                                      </p:cBhvr>
                                      <p:tavLst>
                                        <p:tav tm="0">
                                          <p:val>
                                            <p:strVal val="#ppt_x"/>
                                          </p:val>
                                        </p:tav>
                                        <p:tav tm="100000">
                                          <p:val>
                                            <p:strVal val="#ppt_x"/>
                                          </p:val>
                                        </p:tav>
                                      </p:tavLst>
                                    </p:anim>
                                    <p:anim calcmode="lin" valueType="num">
                                      <p:cBhvr additive="base">
                                        <p:cTn id="166" dur="500" fill="hold"/>
                                        <p:tgtEl>
                                          <p:spTgt spid="11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15"/>
                                        </p:tgtEl>
                                        <p:attrNameLst>
                                          <p:attrName>style.visibility</p:attrName>
                                        </p:attrNameLst>
                                      </p:cBhvr>
                                      <p:to>
                                        <p:strVal val="visible"/>
                                      </p:to>
                                    </p:set>
                                    <p:anim calcmode="lin" valueType="num">
                                      <p:cBhvr additive="base">
                                        <p:cTn id="169" dur="500" fill="hold"/>
                                        <p:tgtEl>
                                          <p:spTgt spid="115"/>
                                        </p:tgtEl>
                                        <p:attrNameLst>
                                          <p:attrName>ppt_x</p:attrName>
                                        </p:attrNameLst>
                                      </p:cBhvr>
                                      <p:tavLst>
                                        <p:tav tm="0">
                                          <p:val>
                                            <p:strVal val="#ppt_x"/>
                                          </p:val>
                                        </p:tav>
                                        <p:tav tm="100000">
                                          <p:val>
                                            <p:strVal val="#ppt_x"/>
                                          </p:val>
                                        </p:tav>
                                      </p:tavLst>
                                    </p:anim>
                                    <p:anim calcmode="lin" valueType="num">
                                      <p:cBhvr additive="base">
                                        <p:cTn id="170" dur="500" fill="hold"/>
                                        <p:tgtEl>
                                          <p:spTgt spid="115"/>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16"/>
                                        </p:tgtEl>
                                        <p:attrNameLst>
                                          <p:attrName>style.visibility</p:attrName>
                                        </p:attrNameLst>
                                      </p:cBhvr>
                                      <p:to>
                                        <p:strVal val="visible"/>
                                      </p:to>
                                    </p:set>
                                    <p:anim calcmode="lin" valueType="num">
                                      <p:cBhvr additive="base">
                                        <p:cTn id="173" dur="500" fill="hold"/>
                                        <p:tgtEl>
                                          <p:spTgt spid="116"/>
                                        </p:tgtEl>
                                        <p:attrNameLst>
                                          <p:attrName>ppt_x</p:attrName>
                                        </p:attrNameLst>
                                      </p:cBhvr>
                                      <p:tavLst>
                                        <p:tav tm="0">
                                          <p:val>
                                            <p:strVal val="#ppt_x"/>
                                          </p:val>
                                        </p:tav>
                                        <p:tav tm="100000">
                                          <p:val>
                                            <p:strVal val="#ppt_x"/>
                                          </p:val>
                                        </p:tav>
                                      </p:tavLst>
                                    </p:anim>
                                    <p:anim calcmode="lin" valueType="num">
                                      <p:cBhvr additive="base">
                                        <p:cTn id="174" dur="500" fill="hold"/>
                                        <p:tgtEl>
                                          <p:spTgt spid="116"/>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17"/>
                                        </p:tgtEl>
                                        <p:attrNameLst>
                                          <p:attrName>style.visibility</p:attrName>
                                        </p:attrNameLst>
                                      </p:cBhvr>
                                      <p:to>
                                        <p:strVal val="visible"/>
                                      </p:to>
                                    </p:set>
                                    <p:anim calcmode="lin" valueType="num">
                                      <p:cBhvr additive="base">
                                        <p:cTn id="177" dur="500" fill="hold"/>
                                        <p:tgtEl>
                                          <p:spTgt spid="117"/>
                                        </p:tgtEl>
                                        <p:attrNameLst>
                                          <p:attrName>ppt_x</p:attrName>
                                        </p:attrNameLst>
                                      </p:cBhvr>
                                      <p:tavLst>
                                        <p:tav tm="0">
                                          <p:val>
                                            <p:strVal val="#ppt_x"/>
                                          </p:val>
                                        </p:tav>
                                        <p:tav tm="100000">
                                          <p:val>
                                            <p:strVal val="#ppt_x"/>
                                          </p:val>
                                        </p:tav>
                                      </p:tavLst>
                                    </p:anim>
                                    <p:anim calcmode="lin" valueType="num">
                                      <p:cBhvr additive="base">
                                        <p:cTn id="178" dur="500" fill="hold"/>
                                        <p:tgtEl>
                                          <p:spTgt spid="117"/>
                                        </p:tgtEl>
                                        <p:attrNameLst>
                                          <p:attrName>ppt_y</p:attrName>
                                        </p:attrNameLst>
                                      </p:cBhvr>
                                      <p:tavLst>
                                        <p:tav tm="0">
                                          <p:val>
                                            <p:strVal val="1+#ppt_h/2"/>
                                          </p:val>
                                        </p:tav>
                                        <p:tav tm="100000">
                                          <p:val>
                                            <p:strVal val="#ppt_y"/>
                                          </p:val>
                                        </p:tav>
                                      </p:tavLst>
                                    </p:anim>
                                  </p:childTnLst>
                                </p:cTn>
                              </p:par>
                              <p:par>
                                <p:cTn id="179" presetID="2" presetClass="entr" presetSubtype="8" fill="hold" grpId="0" nodeType="withEffect">
                                  <p:stCondLst>
                                    <p:cond delay="0"/>
                                  </p:stCondLst>
                                  <p:childTnLst>
                                    <p:set>
                                      <p:cBhvr>
                                        <p:cTn id="180" dur="1" fill="hold">
                                          <p:stCondLst>
                                            <p:cond delay="0"/>
                                          </p:stCondLst>
                                        </p:cTn>
                                        <p:tgtEl>
                                          <p:spTgt spid="118"/>
                                        </p:tgtEl>
                                        <p:attrNameLst>
                                          <p:attrName>style.visibility</p:attrName>
                                        </p:attrNameLst>
                                      </p:cBhvr>
                                      <p:to>
                                        <p:strVal val="visible"/>
                                      </p:to>
                                    </p:set>
                                    <p:anim calcmode="lin" valueType="num">
                                      <p:cBhvr additive="base">
                                        <p:cTn id="181" dur="500" fill="hold"/>
                                        <p:tgtEl>
                                          <p:spTgt spid="118"/>
                                        </p:tgtEl>
                                        <p:attrNameLst>
                                          <p:attrName>ppt_x</p:attrName>
                                        </p:attrNameLst>
                                      </p:cBhvr>
                                      <p:tavLst>
                                        <p:tav tm="0">
                                          <p:val>
                                            <p:strVal val="0-#ppt_w/2"/>
                                          </p:val>
                                        </p:tav>
                                        <p:tav tm="100000">
                                          <p:val>
                                            <p:strVal val="#ppt_x"/>
                                          </p:val>
                                        </p:tav>
                                      </p:tavLst>
                                    </p:anim>
                                    <p:anim calcmode="lin" valueType="num">
                                      <p:cBhvr additive="base">
                                        <p:cTn id="182" dur="500" fill="hold"/>
                                        <p:tgtEl>
                                          <p:spTgt spid="118"/>
                                        </p:tgtEl>
                                        <p:attrNameLst>
                                          <p:attrName>ppt_y</p:attrName>
                                        </p:attrNameLst>
                                      </p:cBhvr>
                                      <p:tavLst>
                                        <p:tav tm="0">
                                          <p:val>
                                            <p:strVal val="#ppt_y"/>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19"/>
                                        </p:tgtEl>
                                        <p:attrNameLst>
                                          <p:attrName>style.visibility</p:attrName>
                                        </p:attrNameLst>
                                      </p:cBhvr>
                                      <p:to>
                                        <p:strVal val="visible"/>
                                      </p:to>
                                    </p:set>
                                    <p:anim calcmode="lin" valueType="num">
                                      <p:cBhvr additive="base">
                                        <p:cTn id="185" dur="500" fill="hold"/>
                                        <p:tgtEl>
                                          <p:spTgt spid="119"/>
                                        </p:tgtEl>
                                        <p:attrNameLst>
                                          <p:attrName>ppt_x</p:attrName>
                                        </p:attrNameLst>
                                      </p:cBhvr>
                                      <p:tavLst>
                                        <p:tav tm="0">
                                          <p:val>
                                            <p:strVal val="#ppt_x"/>
                                          </p:val>
                                        </p:tav>
                                        <p:tav tm="100000">
                                          <p:val>
                                            <p:strVal val="#ppt_x"/>
                                          </p:val>
                                        </p:tav>
                                      </p:tavLst>
                                    </p:anim>
                                    <p:anim calcmode="lin" valueType="num">
                                      <p:cBhvr additive="base">
                                        <p:cTn id="186" dur="500" fill="hold"/>
                                        <p:tgtEl>
                                          <p:spTgt spid="119"/>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20"/>
                                        </p:tgtEl>
                                        <p:attrNameLst>
                                          <p:attrName>style.visibility</p:attrName>
                                        </p:attrNameLst>
                                      </p:cBhvr>
                                      <p:to>
                                        <p:strVal val="visible"/>
                                      </p:to>
                                    </p:set>
                                    <p:anim calcmode="lin" valueType="num">
                                      <p:cBhvr additive="base">
                                        <p:cTn id="189" dur="500" fill="hold"/>
                                        <p:tgtEl>
                                          <p:spTgt spid="120"/>
                                        </p:tgtEl>
                                        <p:attrNameLst>
                                          <p:attrName>ppt_x</p:attrName>
                                        </p:attrNameLst>
                                      </p:cBhvr>
                                      <p:tavLst>
                                        <p:tav tm="0">
                                          <p:val>
                                            <p:strVal val="#ppt_x"/>
                                          </p:val>
                                        </p:tav>
                                        <p:tav tm="100000">
                                          <p:val>
                                            <p:strVal val="#ppt_x"/>
                                          </p:val>
                                        </p:tav>
                                      </p:tavLst>
                                    </p:anim>
                                    <p:anim calcmode="lin" valueType="num">
                                      <p:cBhvr additive="base">
                                        <p:cTn id="190" dur="500" fill="hold"/>
                                        <p:tgtEl>
                                          <p:spTgt spid="120"/>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21"/>
                                        </p:tgtEl>
                                        <p:attrNameLst>
                                          <p:attrName>style.visibility</p:attrName>
                                        </p:attrNameLst>
                                      </p:cBhvr>
                                      <p:to>
                                        <p:strVal val="visible"/>
                                      </p:to>
                                    </p:set>
                                    <p:anim calcmode="lin" valueType="num">
                                      <p:cBhvr additive="base">
                                        <p:cTn id="193" dur="500" fill="hold"/>
                                        <p:tgtEl>
                                          <p:spTgt spid="121"/>
                                        </p:tgtEl>
                                        <p:attrNameLst>
                                          <p:attrName>ppt_x</p:attrName>
                                        </p:attrNameLst>
                                      </p:cBhvr>
                                      <p:tavLst>
                                        <p:tav tm="0">
                                          <p:val>
                                            <p:strVal val="#ppt_x"/>
                                          </p:val>
                                        </p:tav>
                                        <p:tav tm="100000">
                                          <p:val>
                                            <p:strVal val="#ppt_x"/>
                                          </p:val>
                                        </p:tav>
                                      </p:tavLst>
                                    </p:anim>
                                    <p:anim calcmode="lin" valueType="num">
                                      <p:cBhvr additive="base">
                                        <p:cTn id="194" dur="500" fill="hold"/>
                                        <p:tgtEl>
                                          <p:spTgt spid="121"/>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22"/>
                                        </p:tgtEl>
                                        <p:attrNameLst>
                                          <p:attrName>style.visibility</p:attrName>
                                        </p:attrNameLst>
                                      </p:cBhvr>
                                      <p:to>
                                        <p:strVal val="visible"/>
                                      </p:to>
                                    </p:set>
                                    <p:anim calcmode="lin" valueType="num">
                                      <p:cBhvr additive="base">
                                        <p:cTn id="197" dur="500" fill="hold"/>
                                        <p:tgtEl>
                                          <p:spTgt spid="122"/>
                                        </p:tgtEl>
                                        <p:attrNameLst>
                                          <p:attrName>ppt_x</p:attrName>
                                        </p:attrNameLst>
                                      </p:cBhvr>
                                      <p:tavLst>
                                        <p:tav tm="0">
                                          <p:val>
                                            <p:strVal val="#ppt_x"/>
                                          </p:val>
                                        </p:tav>
                                        <p:tav tm="100000">
                                          <p:val>
                                            <p:strVal val="#ppt_x"/>
                                          </p:val>
                                        </p:tav>
                                      </p:tavLst>
                                    </p:anim>
                                    <p:anim calcmode="lin" valueType="num">
                                      <p:cBhvr additive="base">
                                        <p:cTn id="198" dur="500" fill="hold"/>
                                        <p:tgtEl>
                                          <p:spTgt spid="122"/>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23"/>
                                        </p:tgtEl>
                                        <p:attrNameLst>
                                          <p:attrName>style.visibility</p:attrName>
                                        </p:attrNameLst>
                                      </p:cBhvr>
                                      <p:to>
                                        <p:strVal val="visible"/>
                                      </p:to>
                                    </p:set>
                                    <p:anim calcmode="lin" valueType="num">
                                      <p:cBhvr additive="base">
                                        <p:cTn id="201" dur="500" fill="hold"/>
                                        <p:tgtEl>
                                          <p:spTgt spid="123"/>
                                        </p:tgtEl>
                                        <p:attrNameLst>
                                          <p:attrName>ppt_x</p:attrName>
                                        </p:attrNameLst>
                                      </p:cBhvr>
                                      <p:tavLst>
                                        <p:tav tm="0">
                                          <p:val>
                                            <p:strVal val="#ppt_x"/>
                                          </p:val>
                                        </p:tav>
                                        <p:tav tm="100000">
                                          <p:val>
                                            <p:strVal val="#ppt_x"/>
                                          </p:val>
                                        </p:tav>
                                      </p:tavLst>
                                    </p:anim>
                                    <p:anim calcmode="lin" valueType="num">
                                      <p:cBhvr additive="base">
                                        <p:cTn id="202" dur="500" fill="hold"/>
                                        <p:tgtEl>
                                          <p:spTgt spid="123"/>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24"/>
                                        </p:tgtEl>
                                        <p:attrNameLst>
                                          <p:attrName>style.visibility</p:attrName>
                                        </p:attrNameLst>
                                      </p:cBhvr>
                                      <p:to>
                                        <p:strVal val="visible"/>
                                      </p:to>
                                    </p:set>
                                    <p:anim calcmode="lin" valueType="num">
                                      <p:cBhvr additive="base">
                                        <p:cTn id="205" dur="500" fill="hold"/>
                                        <p:tgtEl>
                                          <p:spTgt spid="124"/>
                                        </p:tgtEl>
                                        <p:attrNameLst>
                                          <p:attrName>ppt_x</p:attrName>
                                        </p:attrNameLst>
                                      </p:cBhvr>
                                      <p:tavLst>
                                        <p:tav tm="0">
                                          <p:val>
                                            <p:strVal val="#ppt_x"/>
                                          </p:val>
                                        </p:tav>
                                        <p:tav tm="100000">
                                          <p:val>
                                            <p:strVal val="#ppt_x"/>
                                          </p:val>
                                        </p:tav>
                                      </p:tavLst>
                                    </p:anim>
                                    <p:anim calcmode="lin" valueType="num">
                                      <p:cBhvr additive="base">
                                        <p:cTn id="206" dur="500" fill="hold"/>
                                        <p:tgtEl>
                                          <p:spTgt spid="124"/>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125"/>
                                        </p:tgtEl>
                                        <p:attrNameLst>
                                          <p:attrName>style.visibility</p:attrName>
                                        </p:attrNameLst>
                                      </p:cBhvr>
                                      <p:to>
                                        <p:strVal val="visible"/>
                                      </p:to>
                                    </p:set>
                                    <p:anim calcmode="lin" valueType="num">
                                      <p:cBhvr additive="base">
                                        <p:cTn id="209" dur="500" fill="hold"/>
                                        <p:tgtEl>
                                          <p:spTgt spid="125"/>
                                        </p:tgtEl>
                                        <p:attrNameLst>
                                          <p:attrName>ppt_x</p:attrName>
                                        </p:attrNameLst>
                                      </p:cBhvr>
                                      <p:tavLst>
                                        <p:tav tm="0">
                                          <p:val>
                                            <p:strVal val="#ppt_x"/>
                                          </p:val>
                                        </p:tav>
                                        <p:tav tm="100000">
                                          <p:val>
                                            <p:strVal val="#ppt_x"/>
                                          </p:val>
                                        </p:tav>
                                      </p:tavLst>
                                    </p:anim>
                                    <p:anim calcmode="lin" valueType="num">
                                      <p:cBhvr additive="base">
                                        <p:cTn id="210" dur="500" fill="hold"/>
                                        <p:tgtEl>
                                          <p:spTgt spid="125"/>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126"/>
                                        </p:tgtEl>
                                        <p:attrNameLst>
                                          <p:attrName>style.visibility</p:attrName>
                                        </p:attrNameLst>
                                      </p:cBhvr>
                                      <p:to>
                                        <p:strVal val="visible"/>
                                      </p:to>
                                    </p:set>
                                    <p:anim calcmode="lin" valueType="num">
                                      <p:cBhvr additive="base">
                                        <p:cTn id="213" dur="500" fill="hold"/>
                                        <p:tgtEl>
                                          <p:spTgt spid="126"/>
                                        </p:tgtEl>
                                        <p:attrNameLst>
                                          <p:attrName>ppt_x</p:attrName>
                                        </p:attrNameLst>
                                      </p:cBhvr>
                                      <p:tavLst>
                                        <p:tav tm="0">
                                          <p:val>
                                            <p:strVal val="#ppt_x"/>
                                          </p:val>
                                        </p:tav>
                                        <p:tav tm="100000">
                                          <p:val>
                                            <p:strVal val="#ppt_x"/>
                                          </p:val>
                                        </p:tav>
                                      </p:tavLst>
                                    </p:anim>
                                    <p:anim calcmode="lin" valueType="num">
                                      <p:cBhvr additive="base">
                                        <p:cTn id="214" dur="500" fill="hold"/>
                                        <p:tgtEl>
                                          <p:spTgt spid="126"/>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27"/>
                                        </p:tgtEl>
                                        <p:attrNameLst>
                                          <p:attrName>style.visibility</p:attrName>
                                        </p:attrNameLst>
                                      </p:cBhvr>
                                      <p:to>
                                        <p:strVal val="visible"/>
                                      </p:to>
                                    </p:set>
                                    <p:anim calcmode="lin" valueType="num">
                                      <p:cBhvr additive="base">
                                        <p:cTn id="217" dur="500" fill="hold"/>
                                        <p:tgtEl>
                                          <p:spTgt spid="127"/>
                                        </p:tgtEl>
                                        <p:attrNameLst>
                                          <p:attrName>ppt_x</p:attrName>
                                        </p:attrNameLst>
                                      </p:cBhvr>
                                      <p:tavLst>
                                        <p:tav tm="0">
                                          <p:val>
                                            <p:strVal val="#ppt_x"/>
                                          </p:val>
                                        </p:tav>
                                        <p:tav tm="100000">
                                          <p:val>
                                            <p:strVal val="#ppt_x"/>
                                          </p:val>
                                        </p:tav>
                                      </p:tavLst>
                                    </p:anim>
                                    <p:anim calcmode="lin" valueType="num">
                                      <p:cBhvr additive="base">
                                        <p:cTn id="218" dur="500" fill="hold"/>
                                        <p:tgtEl>
                                          <p:spTgt spid="127"/>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28"/>
                                        </p:tgtEl>
                                        <p:attrNameLst>
                                          <p:attrName>style.visibility</p:attrName>
                                        </p:attrNameLst>
                                      </p:cBhvr>
                                      <p:to>
                                        <p:strVal val="visible"/>
                                      </p:to>
                                    </p:set>
                                    <p:anim calcmode="lin" valueType="num">
                                      <p:cBhvr additive="base">
                                        <p:cTn id="221" dur="500" fill="hold"/>
                                        <p:tgtEl>
                                          <p:spTgt spid="128"/>
                                        </p:tgtEl>
                                        <p:attrNameLst>
                                          <p:attrName>ppt_x</p:attrName>
                                        </p:attrNameLst>
                                      </p:cBhvr>
                                      <p:tavLst>
                                        <p:tav tm="0">
                                          <p:val>
                                            <p:strVal val="#ppt_x"/>
                                          </p:val>
                                        </p:tav>
                                        <p:tav tm="100000">
                                          <p:val>
                                            <p:strVal val="#ppt_x"/>
                                          </p:val>
                                        </p:tav>
                                      </p:tavLst>
                                    </p:anim>
                                    <p:anim calcmode="lin" valueType="num">
                                      <p:cBhvr additive="base">
                                        <p:cTn id="222" dur="500" fill="hold"/>
                                        <p:tgtEl>
                                          <p:spTgt spid="128"/>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29"/>
                                        </p:tgtEl>
                                        <p:attrNameLst>
                                          <p:attrName>style.visibility</p:attrName>
                                        </p:attrNameLst>
                                      </p:cBhvr>
                                      <p:to>
                                        <p:strVal val="visible"/>
                                      </p:to>
                                    </p:set>
                                    <p:anim calcmode="lin" valueType="num">
                                      <p:cBhvr additive="base">
                                        <p:cTn id="225" dur="500" fill="hold"/>
                                        <p:tgtEl>
                                          <p:spTgt spid="129"/>
                                        </p:tgtEl>
                                        <p:attrNameLst>
                                          <p:attrName>ppt_x</p:attrName>
                                        </p:attrNameLst>
                                      </p:cBhvr>
                                      <p:tavLst>
                                        <p:tav tm="0">
                                          <p:val>
                                            <p:strVal val="#ppt_x"/>
                                          </p:val>
                                        </p:tav>
                                        <p:tav tm="100000">
                                          <p:val>
                                            <p:strVal val="#ppt_x"/>
                                          </p:val>
                                        </p:tav>
                                      </p:tavLst>
                                    </p:anim>
                                    <p:anim calcmode="lin" valueType="num">
                                      <p:cBhvr additive="base">
                                        <p:cTn id="226" dur="500" fill="hold"/>
                                        <p:tgtEl>
                                          <p:spTgt spid="129"/>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30"/>
                                        </p:tgtEl>
                                        <p:attrNameLst>
                                          <p:attrName>style.visibility</p:attrName>
                                        </p:attrNameLst>
                                      </p:cBhvr>
                                      <p:to>
                                        <p:strVal val="visible"/>
                                      </p:to>
                                    </p:set>
                                    <p:anim calcmode="lin" valueType="num">
                                      <p:cBhvr additive="base">
                                        <p:cTn id="229" dur="500" fill="hold"/>
                                        <p:tgtEl>
                                          <p:spTgt spid="130"/>
                                        </p:tgtEl>
                                        <p:attrNameLst>
                                          <p:attrName>ppt_x</p:attrName>
                                        </p:attrNameLst>
                                      </p:cBhvr>
                                      <p:tavLst>
                                        <p:tav tm="0">
                                          <p:val>
                                            <p:strVal val="#ppt_x"/>
                                          </p:val>
                                        </p:tav>
                                        <p:tav tm="100000">
                                          <p:val>
                                            <p:strVal val="#ppt_x"/>
                                          </p:val>
                                        </p:tav>
                                      </p:tavLst>
                                    </p:anim>
                                    <p:anim calcmode="lin" valueType="num">
                                      <p:cBhvr additive="base">
                                        <p:cTn id="230" dur="500" fill="hold"/>
                                        <p:tgtEl>
                                          <p:spTgt spid="130"/>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131"/>
                                        </p:tgtEl>
                                        <p:attrNameLst>
                                          <p:attrName>style.visibility</p:attrName>
                                        </p:attrNameLst>
                                      </p:cBhvr>
                                      <p:to>
                                        <p:strVal val="visible"/>
                                      </p:to>
                                    </p:set>
                                    <p:anim calcmode="lin" valueType="num">
                                      <p:cBhvr additive="base">
                                        <p:cTn id="233" dur="500" fill="hold"/>
                                        <p:tgtEl>
                                          <p:spTgt spid="131"/>
                                        </p:tgtEl>
                                        <p:attrNameLst>
                                          <p:attrName>ppt_x</p:attrName>
                                        </p:attrNameLst>
                                      </p:cBhvr>
                                      <p:tavLst>
                                        <p:tav tm="0">
                                          <p:val>
                                            <p:strVal val="#ppt_x"/>
                                          </p:val>
                                        </p:tav>
                                        <p:tav tm="100000">
                                          <p:val>
                                            <p:strVal val="#ppt_x"/>
                                          </p:val>
                                        </p:tav>
                                      </p:tavLst>
                                    </p:anim>
                                    <p:anim calcmode="lin" valueType="num">
                                      <p:cBhvr additive="base">
                                        <p:cTn id="234" dur="500" fill="hold"/>
                                        <p:tgtEl>
                                          <p:spTgt spid="131"/>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132"/>
                                        </p:tgtEl>
                                        <p:attrNameLst>
                                          <p:attrName>style.visibility</p:attrName>
                                        </p:attrNameLst>
                                      </p:cBhvr>
                                      <p:to>
                                        <p:strVal val="visible"/>
                                      </p:to>
                                    </p:set>
                                    <p:anim calcmode="lin" valueType="num">
                                      <p:cBhvr additive="base">
                                        <p:cTn id="237" dur="500" fill="hold"/>
                                        <p:tgtEl>
                                          <p:spTgt spid="132"/>
                                        </p:tgtEl>
                                        <p:attrNameLst>
                                          <p:attrName>ppt_x</p:attrName>
                                        </p:attrNameLst>
                                      </p:cBhvr>
                                      <p:tavLst>
                                        <p:tav tm="0">
                                          <p:val>
                                            <p:strVal val="#ppt_x"/>
                                          </p:val>
                                        </p:tav>
                                        <p:tav tm="100000">
                                          <p:val>
                                            <p:strVal val="#ppt_x"/>
                                          </p:val>
                                        </p:tav>
                                      </p:tavLst>
                                    </p:anim>
                                    <p:anim calcmode="lin" valueType="num">
                                      <p:cBhvr additive="base">
                                        <p:cTn id="238" dur="500" fill="hold"/>
                                        <p:tgtEl>
                                          <p:spTgt spid="132"/>
                                        </p:tgtEl>
                                        <p:attrNameLst>
                                          <p:attrName>ppt_y</p:attrName>
                                        </p:attrNameLst>
                                      </p:cBhvr>
                                      <p:tavLst>
                                        <p:tav tm="0">
                                          <p:val>
                                            <p:strVal val="1+#ppt_h/2"/>
                                          </p:val>
                                        </p:tav>
                                        <p:tav tm="100000">
                                          <p:val>
                                            <p:strVal val="#ppt_y"/>
                                          </p:val>
                                        </p:tav>
                                      </p:tavLst>
                                    </p:anim>
                                  </p:childTnLst>
                                </p:cTn>
                              </p:par>
                              <p:par>
                                <p:cTn id="239" presetID="2" presetClass="entr" presetSubtype="1" fill="hold" grpId="0" nodeType="withEffect">
                                  <p:stCondLst>
                                    <p:cond delay="0"/>
                                  </p:stCondLst>
                                  <p:childTnLst>
                                    <p:set>
                                      <p:cBhvr>
                                        <p:cTn id="240" dur="1" fill="hold">
                                          <p:stCondLst>
                                            <p:cond delay="0"/>
                                          </p:stCondLst>
                                        </p:cTn>
                                        <p:tgtEl>
                                          <p:spTgt spid="133"/>
                                        </p:tgtEl>
                                        <p:attrNameLst>
                                          <p:attrName>style.visibility</p:attrName>
                                        </p:attrNameLst>
                                      </p:cBhvr>
                                      <p:to>
                                        <p:strVal val="visible"/>
                                      </p:to>
                                    </p:set>
                                    <p:anim calcmode="lin" valueType="num">
                                      <p:cBhvr additive="base">
                                        <p:cTn id="241" dur="500" fill="hold"/>
                                        <p:tgtEl>
                                          <p:spTgt spid="133"/>
                                        </p:tgtEl>
                                        <p:attrNameLst>
                                          <p:attrName>ppt_x</p:attrName>
                                        </p:attrNameLst>
                                      </p:cBhvr>
                                      <p:tavLst>
                                        <p:tav tm="0">
                                          <p:val>
                                            <p:strVal val="#ppt_x"/>
                                          </p:val>
                                        </p:tav>
                                        <p:tav tm="100000">
                                          <p:val>
                                            <p:strVal val="#ppt_x"/>
                                          </p:val>
                                        </p:tav>
                                      </p:tavLst>
                                    </p:anim>
                                    <p:anim calcmode="lin" valueType="num">
                                      <p:cBhvr additive="base">
                                        <p:cTn id="242" dur="500" fill="hold"/>
                                        <p:tgtEl>
                                          <p:spTgt spid="133"/>
                                        </p:tgtEl>
                                        <p:attrNameLst>
                                          <p:attrName>ppt_y</p:attrName>
                                        </p:attrNameLst>
                                      </p:cBhvr>
                                      <p:tavLst>
                                        <p:tav tm="0">
                                          <p:val>
                                            <p:strVal val="0-#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134"/>
                                        </p:tgtEl>
                                        <p:attrNameLst>
                                          <p:attrName>style.visibility</p:attrName>
                                        </p:attrNameLst>
                                      </p:cBhvr>
                                      <p:to>
                                        <p:strVal val="visible"/>
                                      </p:to>
                                    </p:set>
                                    <p:anim calcmode="lin" valueType="num">
                                      <p:cBhvr additive="base">
                                        <p:cTn id="245" dur="500" fill="hold"/>
                                        <p:tgtEl>
                                          <p:spTgt spid="134"/>
                                        </p:tgtEl>
                                        <p:attrNameLst>
                                          <p:attrName>ppt_x</p:attrName>
                                        </p:attrNameLst>
                                      </p:cBhvr>
                                      <p:tavLst>
                                        <p:tav tm="0">
                                          <p:val>
                                            <p:strVal val="#ppt_x"/>
                                          </p:val>
                                        </p:tav>
                                        <p:tav tm="100000">
                                          <p:val>
                                            <p:strVal val="#ppt_x"/>
                                          </p:val>
                                        </p:tav>
                                      </p:tavLst>
                                    </p:anim>
                                    <p:anim calcmode="lin" valueType="num">
                                      <p:cBhvr additive="base">
                                        <p:cTn id="246" dur="500" fill="hold"/>
                                        <p:tgtEl>
                                          <p:spTgt spid="134"/>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135"/>
                                        </p:tgtEl>
                                        <p:attrNameLst>
                                          <p:attrName>style.visibility</p:attrName>
                                        </p:attrNameLst>
                                      </p:cBhvr>
                                      <p:to>
                                        <p:strVal val="visible"/>
                                      </p:to>
                                    </p:set>
                                    <p:anim calcmode="lin" valueType="num">
                                      <p:cBhvr additive="base">
                                        <p:cTn id="249" dur="500" fill="hold"/>
                                        <p:tgtEl>
                                          <p:spTgt spid="135"/>
                                        </p:tgtEl>
                                        <p:attrNameLst>
                                          <p:attrName>ppt_x</p:attrName>
                                        </p:attrNameLst>
                                      </p:cBhvr>
                                      <p:tavLst>
                                        <p:tav tm="0">
                                          <p:val>
                                            <p:strVal val="#ppt_x"/>
                                          </p:val>
                                        </p:tav>
                                        <p:tav tm="100000">
                                          <p:val>
                                            <p:strVal val="#ppt_x"/>
                                          </p:val>
                                        </p:tav>
                                      </p:tavLst>
                                    </p:anim>
                                    <p:anim calcmode="lin" valueType="num">
                                      <p:cBhvr additive="base">
                                        <p:cTn id="250" dur="500" fill="hold"/>
                                        <p:tgtEl>
                                          <p:spTgt spid="135"/>
                                        </p:tgtEl>
                                        <p:attrNameLst>
                                          <p:attrName>ppt_y</p:attrName>
                                        </p:attrNameLst>
                                      </p:cBhvr>
                                      <p:tavLst>
                                        <p:tav tm="0">
                                          <p:val>
                                            <p:strVal val="1+#ppt_h/2"/>
                                          </p:val>
                                        </p:tav>
                                        <p:tav tm="100000">
                                          <p:val>
                                            <p:strVal val="#ppt_y"/>
                                          </p:val>
                                        </p:tav>
                                      </p:tavLst>
                                    </p:anim>
                                  </p:childTnLst>
                                </p:cTn>
                              </p:par>
                              <p:par>
                                <p:cTn id="251" presetID="2" presetClass="entr" presetSubtype="3" fill="hold" grpId="0" nodeType="withEffect">
                                  <p:stCondLst>
                                    <p:cond delay="0"/>
                                  </p:stCondLst>
                                  <p:childTnLst>
                                    <p:set>
                                      <p:cBhvr>
                                        <p:cTn id="252" dur="1" fill="hold">
                                          <p:stCondLst>
                                            <p:cond delay="0"/>
                                          </p:stCondLst>
                                        </p:cTn>
                                        <p:tgtEl>
                                          <p:spTgt spid="136"/>
                                        </p:tgtEl>
                                        <p:attrNameLst>
                                          <p:attrName>style.visibility</p:attrName>
                                        </p:attrNameLst>
                                      </p:cBhvr>
                                      <p:to>
                                        <p:strVal val="visible"/>
                                      </p:to>
                                    </p:set>
                                    <p:anim calcmode="lin" valueType="num">
                                      <p:cBhvr additive="base">
                                        <p:cTn id="253" dur="500" fill="hold"/>
                                        <p:tgtEl>
                                          <p:spTgt spid="136"/>
                                        </p:tgtEl>
                                        <p:attrNameLst>
                                          <p:attrName>ppt_x</p:attrName>
                                        </p:attrNameLst>
                                      </p:cBhvr>
                                      <p:tavLst>
                                        <p:tav tm="0">
                                          <p:val>
                                            <p:strVal val="1+#ppt_w/2"/>
                                          </p:val>
                                        </p:tav>
                                        <p:tav tm="100000">
                                          <p:val>
                                            <p:strVal val="#ppt_x"/>
                                          </p:val>
                                        </p:tav>
                                      </p:tavLst>
                                    </p:anim>
                                    <p:anim calcmode="lin" valueType="num">
                                      <p:cBhvr additive="base">
                                        <p:cTn id="254" dur="500" fill="hold"/>
                                        <p:tgtEl>
                                          <p:spTgt spid="136"/>
                                        </p:tgtEl>
                                        <p:attrNameLst>
                                          <p:attrName>ppt_y</p:attrName>
                                        </p:attrNameLst>
                                      </p:cBhvr>
                                      <p:tavLst>
                                        <p:tav tm="0">
                                          <p:val>
                                            <p:strVal val="0-#ppt_h/2"/>
                                          </p:val>
                                        </p:tav>
                                        <p:tav tm="100000">
                                          <p:val>
                                            <p:strVal val="#ppt_y"/>
                                          </p:val>
                                        </p:tav>
                                      </p:tavLst>
                                    </p:anim>
                                  </p:childTnLst>
                                </p:cTn>
                              </p:par>
                              <p:par>
                                <p:cTn id="255" presetID="2" presetClass="entr" presetSubtype="2" fill="hold" grpId="0" nodeType="withEffect">
                                  <p:stCondLst>
                                    <p:cond delay="0"/>
                                  </p:stCondLst>
                                  <p:childTnLst>
                                    <p:set>
                                      <p:cBhvr>
                                        <p:cTn id="256" dur="1" fill="hold">
                                          <p:stCondLst>
                                            <p:cond delay="0"/>
                                          </p:stCondLst>
                                        </p:cTn>
                                        <p:tgtEl>
                                          <p:spTgt spid="137"/>
                                        </p:tgtEl>
                                        <p:attrNameLst>
                                          <p:attrName>style.visibility</p:attrName>
                                        </p:attrNameLst>
                                      </p:cBhvr>
                                      <p:to>
                                        <p:strVal val="visible"/>
                                      </p:to>
                                    </p:set>
                                    <p:anim calcmode="lin" valueType="num">
                                      <p:cBhvr additive="base">
                                        <p:cTn id="257" dur="500" fill="hold"/>
                                        <p:tgtEl>
                                          <p:spTgt spid="137"/>
                                        </p:tgtEl>
                                        <p:attrNameLst>
                                          <p:attrName>ppt_x</p:attrName>
                                        </p:attrNameLst>
                                      </p:cBhvr>
                                      <p:tavLst>
                                        <p:tav tm="0">
                                          <p:val>
                                            <p:strVal val="1+#ppt_w/2"/>
                                          </p:val>
                                        </p:tav>
                                        <p:tav tm="100000">
                                          <p:val>
                                            <p:strVal val="#ppt_x"/>
                                          </p:val>
                                        </p:tav>
                                      </p:tavLst>
                                    </p:anim>
                                    <p:anim calcmode="lin" valueType="num">
                                      <p:cBhvr additive="base">
                                        <p:cTn id="258" dur="500" fill="hold"/>
                                        <p:tgtEl>
                                          <p:spTgt spid="137"/>
                                        </p:tgtEl>
                                        <p:attrNameLst>
                                          <p:attrName>ppt_y</p:attrName>
                                        </p:attrNameLst>
                                      </p:cBhvr>
                                      <p:tavLst>
                                        <p:tav tm="0">
                                          <p:val>
                                            <p:strVal val="#ppt_y"/>
                                          </p:val>
                                        </p:tav>
                                        <p:tav tm="100000">
                                          <p:val>
                                            <p:strVal val="#ppt_y"/>
                                          </p:val>
                                        </p:tav>
                                      </p:tavLst>
                                    </p:anim>
                                  </p:childTnLst>
                                </p:cTn>
                              </p:par>
                              <p:par>
                                <p:cTn id="259" presetID="2" presetClass="entr" presetSubtype="12" fill="hold" grpId="0" nodeType="withEffect">
                                  <p:stCondLst>
                                    <p:cond delay="0"/>
                                  </p:stCondLst>
                                  <p:childTnLst>
                                    <p:set>
                                      <p:cBhvr>
                                        <p:cTn id="260" dur="1" fill="hold">
                                          <p:stCondLst>
                                            <p:cond delay="0"/>
                                          </p:stCondLst>
                                        </p:cTn>
                                        <p:tgtEl>
                                          <p:spTgt spid="138"/>
                                        </p:tgtEl>
                                        <p:attrNameLst>
                                          <p:attrName>style.visibility</p:attrName>
                                        </p:attrNameLst>
                                      </p:cBhvr>
                                      <p:to>
                                        <p:strVal val="visible"/>
                                      </p:to>
                                    </p:set>
                                    <p:anim calcmode="lin" valueType="num">
                                      <p:cBhvr additive="base">
                                        <p:cTn id="261" dur="500" fill="hold"/>
                                        <p:tgtEl>
                                          <p:spTgt spid="138"/>
                                        </p:tgtEl>
                                        <p:attrNameLst>
                                          <p:attrName>ppt_x</p:attrName>
                                        </p:attrNameLst>
                                      </p:cBhvr>
                                      <p:tavLst>
                                        <p:tav tm="0">
                                          <p:val>
                                            <p:strVal val="0-#ppt_w/2"/>
                                          </p:val>
                                        </p:tav>
                                        <p:tav tm="100000">
                                          <p:val>
                                            <p:strVal val="#ppt_x"/>
                                          </p:val>
                                        </p:tav>
                                      </p:tavLst>
                                    </p:anim>
                                    <p:anim calcmode="lin" valueType="num">
                                      <p:cBhvr additive="base">
                                        <p:cTn id="262" dur="500" fill="hold"/>
                                        <p:tgtEl>
                                          <p:spTgt spid="138"/>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139"/>
                                        </p:tgtEl>
                                        <p:attrNameLst>
                                          <p:attrName>style.visibility</p:attrName>
                                        </p:attrNameLst>
                                      </p:cBhvr>
                                      <p:to>
                                        <p:strVal val="visible"/>
                                      </p:to>
                                    </p:set>
                                    <p:anim calcmode="lin" valueType="num">
                                      <p:cBhvr additive="base">
                                        <p:cTn id="265" dur="500" fill="hold"/>
                                        <p:tgtEl>
                                          <p:spTgt spid="139"/>
                                        </p:tgtEl>
                                        <p:attrNameLst>
                                          <p:attrName>ppt_x</p:attrName>
                                        </p:attrNameLst>
                                      </p:cBhvr>
                                      <p:tavLst>
                                        <p:tav tm="0">
                                          <p:val>
                                            <p:strVal val="#ppt_x"/>
                                          </p:val>
                                        </p:tav>
                                        <p:tav tm="100000">
                                          <p:val>
                                            <p:strVal val="#ppt_x"/>
                                          </p:val>
                                        </p:tav>
                                      </p:tavLst>
                                    </p:anim>
                                    <p:anim calcmode="lin" valueType="num">
                                      <p:cBhvr additive="base">
                                        <p:cTn id="266" dur="500" fill="hold"/>
                                        <p:tgtEl>
                                          <p:spTgt spid="139"/>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140"/>
                                        </p:tgtEl>
                                        <p:attrNameLst>
                                          <p:attrName>style.visibility</p:attrName>
                                        </p:attrNameLst>
                                      </p:cBhvr>
                                      <p:to>
                                        <p:strVal val="visible"/>
                                      </p:to>
                                    </p:set>
                                    <p:anim calcmode="lin" valueType="num">
                                      <p:cBhvr additive="base">
                                        <p:cTn id="269" dur="500" fill="hold"/>
                                        <p:tgtEl>
                                          <p:spTgt spid="140"/>
                                        </p:tgtEl>
                                        <p:attrNameLst>
                                          <p:attrName>ppt_x</p:attrName>
                                        </p:attrNameLst>
                                      </p:cBhvr>
                                      <p:tavLst>
                                        <p:tav tm="0">
                                          <p:val>
                                            <p:strVal val="#ppt_x"/>
                                          </p:val>
                                        </p:tav>
                                        <p:tav tm="100000">
                                          <p:val>
                                            <p:strVal val="#ppt_x"/>
                                          </p:val>
                                        </p:tav>
                                      </p:tavLst>
                                    </p:anim>
                                    <p:anim calcmode="lin" valueType="num">
                                      <p:cBhvr additive="base">
                                        <p:cTn id="270" dur="500" fill="hold"/>
                                        <p:tgtEl>
                                          <p:spTgt spid="140"/>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141"/>
                                        </p:tgtEl>
                                        <p:attrNameLst>
                                          <p:attrName>style.visibility</p:attrName>
                                        </p:attrNameLst>
                                      </p:cBhvr>
                                      <p:to>
                                        <p:strVal val="visible"/>
                                      </p:to>
                                    </p:set>
                                    <p:anim calcmode="lin" valueType="num">
                                      <p:cBhvr additive="base">
                                        <p:cTn id="273" dur="500" fill="hold"/>
                                        <p:tgtEl>
                                          <p:spTgt spid="141"/>
                                        </p:tgtEl>
                                        <p:attrNameLst>
                                          <p:attrName>ppt_x</p:attrName>
                                        </p:attrNameLst>
                                      </p:cBhvr>
                                      <p:tavLst>
                                        <p:tav tm="0">
                                          <p:val>
                                            <p:strVal val="#ppt_x"/>
                                          </p:val>
                                        </p:tav>
                                        <p:tav tm="100000">
                                          <p:val>
                                            <p:strVal val="#ppt_x"/>
                                          </p:val>
                                        </p:tav>
                                      </p:tavLst>
                                    </p:anim>
                                    <p:anim calcmode="lin" valueType="num">
                                      <p:cBhvr additive="base">
                                        <p:cTn id="274" dur="500" fill="hold"/>
                                        <p:tgtEl>
                                          <p:spTgt spid="141"/>
                                        </p:tgtEl>
                                        <p:attrNameLst>
                                          <p:attrName>ppt_y</p:attrName>
                                        </p:attrNameLst>
                                      </p:cBhvr>
                                      <p:tavLst>
                                        <p:tav tm="0">
                                          <p:val>
                                            <p:strVal val="1+#ppt_h/2"/>
                                          </p:val>
                                        </p:tav>
                                        <p:tav tm="100000">
                                          <p:val>
                                            <p:strVal val="#ppt_y"/>
                                          </p:val>
                                        </p:tav>
                                      </p:tavLst>
                                    </p:anim>
                                  </p:childTnLst>
                                </p:cTn>
                              </p:par>
                              <p:par>
                                <p:cTn id="275" presetID="2" presetClass="entr" presetSubtype="8" fill="hold" grpId="0" nodeType="withEffect">
                                  <p:stCondLst>
                                    <p:cond delay="0"/>
                                  </p:stCondLst>
                                  <p:childTnLst>
                                    <p:set>
                                      <p:cBhvr>
                                        <p:cTn id="276" dur="1" fill="hold">
                                          <p:stCondLst>
                                            <p:cond delay="0"/>
                                          </p:stCondLst>
                                        </p:cTn>
                                        <p:tgtEl>
                                          <p:spTgt spid="142"/>
                                        </p:tgtEl>
                                        <p:attrNameLst>
                                          <p:attrName>style.visibility</p:attrName>
                                        </p:attrNameLst>
                                      </p:cBhvr>
                                      <p:to>
                                        <p:strVal val="visible"/>
                                      </p:to>
                                    </p:set>
                                    <p:anim calcmode="lin" valueType="num">
                                      <p:cBhvr additive="base">
                                        <p:cTn id="277" dur="500" fill="hold"/>
                                        <p:tgtEl>
                                          <p:spTgt spid="142"/>
                                        </p:tgtEl>
                                        <p:attrNameLst>
                                          <p:attrName>ppt_x</p:attrName>
                                        </p:attrNameLst>
                                      </p:cBhvr>
                                      <p:tavLst>
                                        <p:tav tm="0">
                                          <p:val>
                                            <p:strVal val="0-#ppt_w/2"/>
                                          </p:val>
                                        </p:tav>
                                        <p:tav tm="100000">
                                          <p:val>
                                            <p:strVal val="#ppt_x"/>
                                          </p:val>
                                        </p:tav>
                                      </p:tavLst>
                                    </p:anim>
                                    <p:anim calcmode="lin" valueType="num">
                                      <p:cBhvr additive="base">
                                        <p:cTn id="278" dur="500" fill="hold"/>
                                        <p:tgtEl>
                                          <p:spTgt spid="142"/>
                                        </p:tgtEl>
                                        <p:attrNameLst>
                                          <p:attrName>ppt_y</p:attrName>
                                        </p:attrNameLst>
                                      </p:cBhvr>
                                      <p:tavLst>
                                        <p:tav tm="0">
                                          <p:val>
                                            <p:strVal val="#ppt_y"/>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143"/>
                                        </p:tgtEl>
                                        <p:attrNameLst>
                                          <p:attrName>style.visibility</p:attrName>
                                        </p:attrNameLst>
                                      </p:cBhvr>
                                      <p:to>
                                        <p:strVal val="visible"/>
                                      </p:to>
                                    </p:set>
                                    <p:anim calcmode="lin" valueType="num">
                                      <p:cBhvr additive="base">
                                        <p:cTn id="281" dur="500" fill="hold"/>
                                        <p:tgtEl>
                                          <p:spTgt spid="143"/>
                                        </p:tgtEl>
                                        <p:attrNameLst>
                                          <p:attrName>ppt_x</p:attrName>
                                        </p:attrNameLst>
                                      </p:cBhvr>
                                      <p:tavLst>
                                        <p:tav tm="0">
                                          <p:val>
                                            <p:strVal val="#ppt_x"/>
                                          </p:val>
                                        </p:tav>
                                        <p:tav tm="100000">
                                          <p:val>
                                            <p:strVal val="#ppt_x"/>
                                          </p:val>
                                        </p:tav>
                                      </p:tavLst>
                                    </p:anim>
                                    <p:anim calcmode="lin" valueType="num">
                                      <p:cBhvr additive="base">
                                        <p:cTn id="282" dur="500" fill="hold"/>
                                        <p:tgtEl>
                                          <p:spTgt spid="143"/>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additive="base">
                                        <p:cTn id="285" dur="500" fill="hold"/>
                                        <p:tgtEl>
                                          <p:spTgt spid="144"/>
                                        </p:tgtEl>
                                        <p:attrNameLst>
                                          <p:attrName>ppt_x</p:attrName>
                                        </p:attrNameLst>
                                      </p:cBhvr>
                                      <p:tavLst>
                                        <p:tav tm="0">
                                          <p:val>
                                            <p:strVal val="#ppt_x"/>
                                          </p:val>
                                        </p:tav>
                                        <p:tav tm="100000">
                                          <p:val>
                                            <p:strVal val="#ppt_x"/>
                                          </p:val>
                                        </p:tav>
                                      </p:tavLst>
                                    </p:anim>
                                    <p:anim calcmode="lin" valueType="num">
                                      <p:cBhvr additive="base">
                                        <p:cTn id="286" dur="500" fill="hold"/>
                                        <p:tgtEl>
                                          <p:spTgt spid="144"/>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145"/>
                                        </p:tgtEl>
                                        <p:attrNameLst>
                                          <p:attrName>style.visibility</p:attrName>
                                        </p:attrNameLst>
                                      </p:cBhvr>
                                      <p:to>
                                        <p:strVal val="visible"/>
                                      </p:to>
                                    </p:set>
                                    <p:anim calcmode="lin" valueType="num">
                                      <p:cBhvr additive="base">
                                        <p:cTn id="289" dur="500" fill="hold"/>
                                        <p:tgtEl>
                                          <p:spTgt spid="145"/>
                                        </p:tgtEl>
                                        <p:attrNameLst>
                                          <p:attrName>ppt_x</p:attrName>
                                        </p:attrNameLst>
                                      </p:cBhvr>
                                      <p:tavLst>
                                        <p:tav tm="0">
                                          <p:val>
                                            <p:strVal val="#ppt_x"/>
                                          </p:val>
                                        </p:tav>
                                        <p:tav tm="100000">
                                          <p:val>
                                            <p:strVal val="#ppt_x"/>
                                          </p:val>
                                        </p:tav>
                                      </p:tavLst>
                                    </p:anim>
                                    <p:anim calcmode="lin" valueType="num">
                                      <p:cBhvr additive="base">
                                        <p:cTn id="290" dur="500" fill="hold"/>
                                        <p:tgtEl>
                                          <p:spTgt spid="145"/>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46"/>
                                        </p:tgtEl>
                                        <p:attrNameLst>
                                          <p:attrName>style.visibility</p:attrName>
                                        </p:attrNameLst>
                                      </p:cBhvr>
                                      <p:to>
                                        <p:strVal val="visible"/>
                                      </p:to>
                                    </p:set>
                                    <p:anim calcmode="lin" valueType="num">
                                      <p:cBhvr additive="base">
                                        <p:cTn id="293" dur="500" fill="hold"/>
                                        <p:tgtEl>
                                          <p:spTgt spid="146"/>
                                        </p:tgtEl>
                                        <p:attrNameLst>
                                          <p:attrName>ppt_x</p:attrName>
                                        </p:attrNameLst>
                                      </p:cBhvr>
                                      <p:tavLst>
                                        <p:tav tm="0">
                                          <p:val>
                                            <p:strVal val="#ppt_x"/>
                                          </p:val>
                                        </p:tav>
                                        <p:tav tm="100000">
                                          <p:val>
                                            <p:strVal val="#ppt_x"/>
                                          </p:val>
                                        </p:tav>
                                      </p:tavLst>
                                    </p:anim>
                                    <p:anim calcmode="lin" valueType="num">
                                      <p:cBhvr additive="base">
                                        <p:cTn id="294" dur="500" fill="hold"/>
                                        <p:tgtEl>
                                          <p:spTgt spid="146"/>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47"/>
                                        </p:tgtEl>
                                        <p:attrNameLst>
                                          <p:attrName>style.visibility</p:attrName>
                                        </p:attrNameLst>
                                      </p:cBhvr>
                                      <p:to>
                                        <p:strVal val="visible"/>
                                      </p:to>
                                    </p:set>
                                    <p:anim calcmode="lin" valueType="num">
                                      <p:cBhvr additive="base">
                                        <p:cTn id="297" dur="500" fill="hold"/>
                                        <p:tgtEl>
                                          <p:spTgt spid="147"/>
                                        </p:tgtEl>
                                        <p:attrNameLst>
                                          <p:attrName>ppt_x</p:attrName>
                                        </p:attrNameLst>
                                      </p:cBhvr>
                                      <p:tavLst>
                                        <p:tav tm="0">
                                          <p:val>
                                            <p:strVal val="#ppt_x"/>
                                          </p:val>
                                        </p:tav>
                                        <p:tav tm="100000">
                                          <p:val>
                                            <p:strVal val="#ppt_x"/>
                                          </p:val>
                                        </p:tav>
                                      </p:tavLst>
                                    </p:anim>
                                    <p:anim calcmode="lin" valueType="num">
                                      <p:cBhvr additive="base">
                                        <p:cTn id="298" dur="500" fill="hold"/>
                                        <p:tgtEl>
                                          <p:spTgt spid="147"/>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148"/>
                                        </p:tgtEl>
                                        <p:attrNameLst>
                                          <p:attrName>style.visibility</p:attrName>
                                        </p:attrNameLst>
                                      </p:cBhvr>
                                      <p:to>
                                        <p:strVal val="visible"/>
                                      </p:to>
                                    </p:set>
                                    <p:anim calcmode="lin" valueType="num">
                                      <p:cBhvr additive="base">
                                        <p:cTn id="301" dur="500" fill="hold"/>
                                        <p:tgtEl>
                                          <p:spTgt spid="148"/>
                                        </p:tgtEl>
                                        <p:attrNameLst>
                                          <p:attrName>ppt_x</p:attrName>
                                        </p:attrNameLst>
                                      </p:cBhvr>
                                      <p:tavLst>
                                        <p:tav tm="0">
                                          <p:val>
                                            <p:strVal val="#ppt_x"/>
                                          </p:val>
                                        </p:tav>
                                        <p:tav tm="100000">
                                          <p:val>
                                            <p:strVal val="#ppt_x"/>
                                          </p:val>
                                        </p:tav>
                                      </p:tavLst>
                                    </p:anim>
                                    <p:anim calcmode="lin" valueType="num">
                                      <p:cBhvr additive="base">
                                        <p:cTn id="302" dur="500" fill="hold"/>
                                        <p:tgtEl>
                                          <p:spTgt spid="148"/>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149"/>
                                        </p:tgtEl>
                                        <p:attrNameLst>
                                          <p:attrName>style.visibility</p:attrName>
                                        </p:attrNameLst>
                                      </p:cBhvr>
                                      <p:to>
                                        <p:strVal val="visible"/>
                                      </p:to>
                                    </p:set>
                                    <p:anim calcmode="lin" valueType="num">
                                      <p:cBhvr additive="base">
                                        <p:cTn id="305" dur="500" fill="hold"/>
                                        <p:tgtEl>
                                          <p:spTgt spid="149"/>
                                        </p:tgtEl>
                                        <p:attrNameLst>
                                          <p:attrName>ppt_x</p:attrName>
                                        </p:attrNameLst>
                                      </p:cBhvr>
                                      <p:tavLst>
                                        <p:tav tm="0">
                                          <p:val>
                                            <p:strVal val="#ppt_x"/>
                                          </p:val>
                                        </p:tav>
                                        <p:tav tm="100000">
                                          <p:val>
                                            <p:strVal val="#ppt_x"/>
                                          </p:val>
                                        </p:tav>
                                      </p:tavLst>
                                    </p:anim>
                                    <p:anim calcmode="lin" valueType="num">
                                      <p:cBhvr additive="base">
                                        <p:cTn id="306" dur="500" fill="hold"/>
                                        <p:tgtEl>
                                          <p:spTgt spid="149"/>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150"/>
                                        </p:tgtEl>
                                        <p:attrNameLst>
                                          <p:attrName>style.visibility</p:attrName>
                                        </p:attrNameLst>
                                      </p:cBhvr>
                                      <p:to>
                                        <p:strVal val="visible"/>
                                      </p:to>
                                    </p:set>
                                    <p:anim calcmode="lin" valueType="num">
                                      <p:cBhvr additive="base">
                                        <p:cTn id="309" dur="500" fill="hold"/>
                                        <p:tgtEl>
                                          <p:spTgt spid="150"/>
                                        </p:tgtEl>
                                        <p:attrNameLst>
                                          <p:attrName>ppt_x</p:attrName>
                                        </p:attrNameLst>
                                      </p:cBhvr>
                                      <p:tavLst>
                                        <p:tav tm="0">
                                          <p:val>
                                            <p:strVal val="#ppt_x"/>
                                          </p:val>
                                        </p:tav>
                                        <p:tav tm="100000">
                                          <p:val>
                                            <p:strVal val="#ppt_x"/>
                                          </p:val>
                                        </p:tav>
                                      </p:tavLst>
                                    </p:anim>
                                    <p:anim calcmode="lin" valueType="num">
                                      <p:cBhvr additive="base">
                                        <p:cTn id="310" dur="500" fill="hold"/>
                                        <p:tgtEl>
                                          <p:spTgt spid="150"/>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151"/>
                                        </p:tgtEl>
                                        <p:attrNameLst>
                                          <p:attrName>style.visibility</p:attrName>
                                        </p:attrNameLst>
                                      </p:cBhvr>
                                      <p:to>
                                        <p:strVal val="visible"/>
                                      </p:to>
                                    </p:set>
                                    <p:anim calcmode="lin" valueType="num">
                                      <p:cBhvr additive="base">
                                        <p:cTn id="313" dur="500" fill="hold"/>
                                        <p:tgtEl>
                                          <p:spTgt spid="151"/>
                                        </p:tgtEl>
                                        <p:attrNameLst>
                                          <p:attrName>ppt_x</p:attrName>
                                        </p:attrNameLst>
                                      </p:cBhvr>
                                      <p:tavLst>
                                        <p:tav tm="0">
                                          <p:val>
                                            <p:strVal val="#ppt_x"/>
                                          </p:val>
                                        </p:tav>
                                        <p:tav tm="100000">
                                          <p:val>
                                            <p:strVal val="#ppt_x"/>
                                          </p:val>
                                        </p:tav>
                                      </p:tavLst>
                                    </p:anim>
                                    <p:anim calcmode="lin" valueType="num">
                                      <p:cBhvr additive="base">
                                        <p:cTn id="314" dur="500" fill="hold"/>
                                        <p:tgtEl>
                                          <p:spTgt spid="151"/>
                                        </p:tgtEl>
                                        <p:attrNameLst>
                                          <p:attrName>ppt_y</p:attrName>
                                        </p:attrNameLst>
                                      </p:cBhvr>
                                      <p:tavLst>
                                        <p:tav tm="0">
                                          <p:val>
                                            <p:strVal val="1+#ppt_h/2"/>
                                          </p:val>
                                        </p:tav>
                                        <p:tav tm="100000">
                                          <p:val>
                                            <p:strVal val="#ppt_y"/>
                                          </p:val>
                                        </p:tav>
                                      </p:tavLst>
                                    </p:anim>
                                  </p:childTnLst>
                                </p:cTn>
                              </p:par>
                              <p:par>
                                <p:cTn id="315" presetID="2" presetClass="entr" presetSubtype="4" fill="hold" grpId="0" nodeType="withEffect">
                                  <p:stCondLst>
                                    <p:cond delay="0"/>
                                  </p:stCondLst>
                                  <p:childTnLst>
                                    <p:set>
                                      <p:cBhvr>
                                        <p:cTn id="316" dur="1" fill="hold">
                                          <p:stCondLst>
                                            <p:cond delay="0"/>
                                          </p:stCondLst>
                                        </p:cTn>
                                        <p:tgtEl>
                                          <p:spTgt spid="152"/>
                                        </p:tgtEl>
                                        <p:attrNameLst>
                                          <p:attrName>style.visibility</p:attrName>
                                        </p:attrNameLst>
                                      </p:cBhvr>
                                      <p:to>
                                        <p:strVal val="visible"/>
                                      </p:to>
                                    </p:set>
                                    <p:anim calcmode="lin" valueType="num">
                                      <p:cBhvr additive="base">
                                        <p:cTn id="317" dur="500" fill="hold"/>
                                        <p:tgtEl>
                                          <p:spTgt spid="152"/>
                                        </p:tgtEl>
                                        <p:attrNameLst>
                                          <p:attrName>ppt_x</p:attrName>
                                        </p:attrNameLst>
                                      </p:cBhvr>
                                      <p:tavLst>
                                        <p:tav tm="0">
                                          <p:val>
                                            <p:strVal val="#ppt_x"/>
                                          </p:val>
                                        </p:tav>
                                        <p:tav tm="100000">
                                          <p:val>
                                            <p:strVal val="#ppt_x"/>
                                          </p:val>
                                        </p:tav>
                                      </p:tavLst>
                                    </p:anim>
                                    <p:anim calcmode="lin" valueType="num">
                                      <p:cBhvr additive="base">
                                        <p:cTn id="318" dur="500" fill="hold"/>
                                        <p:tgtEl>
                                          <p:spTgt spid="152"/>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153"/>
                                        </p:tgtEl>
                                        <p:attrNameLst>
                                          <p:attrName>style.visibility</p:attrName>
                                        </p:attrNameLst>
                                      </p:cBhvr>
                                      <p:to>
                                        <p:strVal val="visible"/>
                                      </p:to>
                                    </p:set>
                                    <p:anim calcmode="lin" valueType="num">
                                      <p:cBhvr additive="base">
                                        <p:cTn id="321" dur="500" fill="hold"/>
                                        <p:tgtEl>
                                          <p:spTgt spid="153"/>
                                        </p:tgtEl>
                                        <p:attrNameLst>
                                          <p:attrName>ppt_x</p:attrName>
                                        </p:attrNameLst>
                                      </p:cBhvr>
                                      <p:tavLst>
                                        <p:tav tm="0">
                                          <p:val>
                                            <p:strVal val="#ppt_x"/>
                                          </p:val>
                                        </p:tav>
                                        <p:tav tm="100000">
                                          <p:val>
                                            <p:strVal val="#ppt_x"/>
                                          </p:val>
                                        </p:tav>
                                      </p:tavLst>
                                    </p:anim>
                                    <p:anim calcmode="lin" valueType="num">
                                      <p:cBhvr additive="base">
                                        <p:cTn id="322" dur="500" fill="hold"/>
                                        <p:tgtEl>
                                          <p:spTgt spid="153"/>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154"/>
                                        </p:tgtEl>
                                        <p:attrNameLst>
                                          <p:attrName>style.visibility</p:attrName>
                                        </p:attrNameLst>
                                      </p:cBhvr>
                                      <p:to>
                                        <p:strVal val="visible"/>
                                      </p:to>
                                    </p:set>
                                    <p:anim calcmode="lin" valueType="num">
                                      <p:cBhvr additive="base">
                                        <p:cTn id="325" dur="500" fill="hold"/>
                                        <p:tgtEl>
                                          <p:spTgt spid="154"/>
                                        </p:tgtEl>
                                        <p:attrNameLst>
                                          <p:attrName>ppt_x</p:attrName>
                                        </p:attrNameLst>
                                      </p:cBhvr>
                                      <p:tavLst>
                                        <p:tav tm="0">
                                          <p:val>
                                            <p:strVal val="#ppt_x"/>
                                          </p:val>
                                        </p:tav>
                                        <p:tav tm="100000">
                                          <p:val>
                                            <p:strVal val="#ppt_x"/>
                                          </p:val>
                                        </p:tav>
                                      </p:tavLst>
                                    </p:anim>
                                    <p:anim calcmode="lin" valueType="num">
                                      <p:cBhvr additive="base">
                                        <p:cTn id="326" dur="500" fill="hold"/>
                                        <p:tgtEl>
                                          <p:spTgt spid="154"/>
                                        </p:tgtEl>
                                        <p:attrNameLst>
                                          <p:attrName>ppt_y</p:attrName>
                                        </p:attrNameLst>
                                      </p:cBhvr>
                                      <p:tavLst>
                                        <p:tav tm="0">
                                          <p:val>
                                            <p:strVal val="1+#ppt_h/2"/>
                                          </p:val>
                                        </p:tav>
                                        <p:tav tm="100000">
                                          <p:val>
                                            <p:strVal val="#ppt_y"/>
                                          </p:val>
                                        </p:tav>
                                      </p:tavLst>
                                    </p:anim>
                                  </p:childTnLst>
                                </p:cTn>
                              </p:par>
                              <p:par>
                                <p:cTn id="327" presetID="2" presetClass="entr" presetSubtype="4" fill="hold" grpId="0" nodeType="withEffect">
                                  <p:stCondLst>
                                    <p:cond delay="0"/>
                                  </p:stCondLst>
                                  <p:childTnLst>
                                    <p:set>
                                      <p:cBhvr>
                                        <p:cTn id="328" dur="1" fill="hold">
                                          <p:stCondLst>
                                            <p:cond delay="0"/>
                                          </p:stCondLst>
                                        </p:cTn>
                                        <p:tgtEl>
                                          <p:spTgt spid="155"/>
                                        </p:tgtEl>
                                        <p:attrNameLst>
                                          <p:attrName>style.visibility</p:attrName>
                                        </p:attrNameLst>
                                      </p:cBhvr>
                                      <p:to>
                                        <p:strVal val="visible"/>
                                      </p:to>
                                    </p:set>
                                    <p:anim calcmode="lin" valueType="num">
                                      <p:cBhvr additive="base">
                                        <p:cTn id="329" dur="500" fill="hold"/>
                                        <p:tgtEl>
                                          <p:spTgt spid="155"/>
                                        </p:tgtEl>
                                        <p:attrNameLst>
                                          <p:attrName>ppt_x</p:attrName>
                                        </p:attrNameLst>
                                      </p:cBhvr>
                                      <p:tavLst>
                                        <p:tav tm="0">
                                          <p:val>
                                            <p:strVal val="#ppt_x"/>
                                          </p:val>
                                        </p:tav>
                                        <p:tav tm="100000">
                                          <p:val>
                                            <p:strVal val="#ppt_x"/>
                                          </p:val>
                                        </p:tav>
                                      </p:tavLst>
                                    </p:anim>
                                    <p:anim calcmode="lin" valueType="num">
                                      <p:cBhvr additive="base">
                                        <p:cTn id="330" dur="500" fill="hold"/>
                                        <p:tgtEl>
                                          <p:spTgt spid="155"/>
                                        </p:tgtEl>
                                        <p:attrNameLst>
                                          <p:attrName>ppt_y</p:attrName>
                                        </p:attrNameLst>
                                      </p:cBhvr>
                                      <p:tavLst>
                                        <p:tav tm="0">
                                          <p:val>
                                            <p:strVal val="1+#ppt_h/2"/>
                                          </p:val>
                                        </p:tav>
                                        <p:tav tm="100000">
                                          <p:val>
                                            <p:strVal val="#ppt_y"/>
                                          </p:val>
                                        </p:tav>
                                      </p:tavLst>
                                    </p:anim>
                                  </p:childTnLst>
                                </p:cTn>
                              </p:par>
                              <p:par>
                                <p:cTn id="331" presetID="2" presetClass="entr" presetSubtype="4" fill="hold" grpId="0" nodeType="withEffect">
                                  <p:stCondLst>
                                    <p:cond delay="0"/>
                                  </p:stCondLst>
                                  <p:childTnLst>
                                    <p:set>
                                      <p:cBhvr>
                                        <p:cTn id="332" dur="1" fill="hold">
                                          <p:stCondLst>
                                            <p:cond delay="0"/>
                                          </p:stCondLst>
                                        </p:cTn>
                                        <p:tgtEl>
                                          <p:spTgt spid="156"/>
                                        </p:tgtEl>
                                        <p:attrNameLst>
                                          <p:attrName>style.visibility</p:attrName>
                                        </p:attrNameLst>
                                      </p:cBhvr>
                                      <p:to>
                                        <p:strVal val="visible"/>
                                      </p:to>
                                    </p:set>
                                    <p:anim calcmode="lin" valueType="num">
                                      <p:cBhvr additive="base">
                                        <p:cTn id="333" dur="500" fill="hold"/>
                                        <p:tgtEl>
                                          <p:spTgt spid="156"/>
                                        </p:tgtEl>
                                        <p:attrNameLst>
                                          <p:attrName>ppt_x</p:attrName>
                                        </p:attrNameLst>
                                      </p:cBhvr>
                                      <p:tavLst>
                                        <p:tav tm="0">
                                          <p:val>
                                            <p:strVal val="#ppt_x"/>
                                          </p:val>
                                        </p:tav>
                                        <p:tav tm="100000">
                                          <p:val>
                                            <p:strVal val="#ppt_x"/>
                                          </p:val>
                                        </p:tav>
                                      </p:tavLst>
                                    </p:anim>
                                    <p:anim calcmode="lin" valueType="num">
                                      <p:cBhvr additive="base">
                                        <p:cTn id="334" dur="500" fill="hold"/>
                                        <p:tgtEl>
                                          <p:spTgt spid="156"/>
                                        </p:tgtEl>
                                        <p:attrNameLst>
                                          <p:attrName>ppt_y</p:attrName>
                                        </p:attrNameLst>
                                      </p:cBhvr>
                                      <p:tavLst>
                                        <p:tav tm="0">
                                          <p:val>
                                            <p:strVal val="1+#ppt_h/2"/>
                                          </p:val>
                                        </p:tav>
                                        <p:tav tm="100000">
                                          <p:val>
                                            <p:strVal val="#ppt_y"/>
                                          </p:val>
                                        </p:tav>
                                      </p:tavLst>
                                    </p:anim>
                                  </p:childTnLst>
                                </p:cTn>
                              </p:par>
                              <p:par>
                                <p:cTn id="335" presetID="2" presetClass="entr" presetSubtype="4" fill="hold" grpId="0" nodeType="withEffect">
                                  <p:stCondLst>
                                    <p:cond delay="0"/>
                                  </p:stCondLst>
                                  <p:childTnLst>
                                    <p:set>
                                      <p:cBhvr>
                                        <p:cTn id="336" dur="1" fill="hold">
                                          <p:stCondLst>
                                            <p:cond delay="0"/>
                                          </p:stCondLst>
                                        </p:cTn>
                                        <p:tgtEl>
                                          <p:spTgt spid="157"/>
                                        </p:tgtEl>
                                        <p:attrNameLst>
                                          <p:attrName>style.visibility</p:attrName>
                                        </p:attrNameLst>
                                      </p:cBhvr>
                                      <p:to>
                                        <p:strVal val="visible"/>
                                      </p:to>
                                    </p:set>
                                    <p:anim calcmode="lin" valueType="num">
                                      <p:cBhvr additive="base">
                                        <p:cTn id="337" dur="500" fill="hold"/>
                                        <p:tgtEl>
                                          <p:spTgt spid="157"/>
                                        </p:tgtEl>
                                        <p:attrNameLst>
                                          <p:attrName>ppt_x</p:attrName>
                                        </p:attrNameLst>
                                      </p:cBhvr>
                                      <p:tavLst>
                                        <p:tav tm="0">
                                          <p:val>
                                            <p:strVal val="#ppt_x"/>
                                          </p:val>
                                        </p:tav>
                                        <p:tav tm="100000">
                                          <p:val>
                                            <p:strVal val="#ppt_x"/>
                                          </p:val>
                                        </p:tav>
                                      </p:tavLst>
                                    </p:anim>
                                    <p:anim calcmode="lin" valueType="num">
                                      <p:cBhvr additive="base">
                                        <p:cTn id="338" dur="500" fill="hold"/>
                                        <p:tgtEl>
                                          <p:spTgt spid="157"/>
                                        </p:tgtEl>
                                        <p:attrNameLst>
                                          <p:attrName>ppt_y</p:attrName>
                                        </p:attrNameLst>
                                      </p:cBhvr>
                                      <p:tavLst>
                                        <p:tav tm="0">
                                          <p:val>
                                            <p:strVal val="1+#ppt_h/2"/>
                                          </p:val>
                                        </p:tav>
                                        <p:tav tm="100000">
                                          <p:val>
                                            <p:strVal val="#ppt_y"/>
                                          </p:val>
                                        </p:tav>
                                      </p:tavLst>
                                    </p:anim>
                                  </p:childTnLst>
                                </p:cTn>
                              </p:par>
                              <p:par>
                                <p:cTn id="339" presetID="2" presetClass="entr" presetSubtype="4" fill="hold" grpId="0" nodeType="withEffect">
                                  <p:stCondLst>
                                    <p:cond delay="0"/>
                                  </p:stCondLst>
                                  <p:childTnLst>
                                    <p:set>
                                      <p:cBhvr>
                                        <p:cTn id="340" dur="1" fill="hold">
                                          <p:stCondLst>
                                            <p:cond delay="0"/>
                                          </p:stCondLst>
                                        </p:cTn>
                                        <p:tgtEl>
                                          <p:spTgt spid="158"/>
                                        </p:tgtEl>
                                        <p:attrNameLst>
                                          <p:attrName>style.visibility</p:attrName>
                                        </p:attrNameLst>
                                      </p:cBhvr>
                                      <p:to>
                                        <p:strVal val="visible"/>
                                      </p:to>
                                    </p:set>
                                    <p:anim calcmode="lin" valueType="num">
                                      <p:cBhvr additive="base">
                                        <p:cTn id="341" dur="500" fill="hold"/>
                                        <p:tgtEl>
                                          <p:spTgt spid="158"/>
                                        </p:tgtEl>
                                        <p:attrNameLst>
                                          <p:attrName>ppt_x</p:attrName>
                                        </p:attrNameLst>
                                      </p:cBhvr>
                                      <p:tavLst>
                                        <p:tav tm="0">
                                          <p:val>
                                            <p:strVal val="#ppt_x"/>
                                          </p:val>
                                        </p:tav>
                                        <p:tav tm="100000">
                                          <p:val>
                                            <p:strVal val="#ppt_x"/>
                                          </p:val>
                                        </p:tav>
                                      </p:tavLst>
                                    </p:anim>
                                    <p:anim calcmode="lin" valueType="num">
                                      <p:cBhvr additive="base">
                                        <p:cTn id="342" dur="500" fill="hold"/>
                                        <p:tgtEl>
                                          <p:spTgt spid="158"/>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159"/>
                                        </p:tgtEl>
                                        <p:attrNameLst>
                                          <p:attrName>style.visibility</p:attrName>
                                        </p:attrNameLst>
                                      </p:cBhvr>
                                      <p:to>
                                        <p:strVal val="visible"/>
                                      </p:to>
                                    </p:set>
                                    <p:anim calcmode="lin" valueType="num">
                                      <p:cBhvr additive="base">
                                        <p:cTn id="345" dur="500" fill="hold"/>
                                        <p:tgtEl>
                                          <p:spTgt spid="159"/>
                                        </p:tgtEl>
                                        <p:attrNameLst>
                                          <p:attrName>ppt_x</p:attrName>
                                        </p:attrNameLst>
                                      </p:cBhvr>
                                      <p:tavLst>
                                        <p:tav tm="0">
                                          <p:val>
                                            <p:strVal val="#ppt_x"/>
                                          </p:val>
                                        </p:tav>
                                        <p:tav tm="100000">
                                          <p:val>
                                            <p:strVal val="#ppt_x"/>
                                          </p:val>
                                        </p:tav>
                                      </p:tavLst>
                                    </p:anim>
                                    <p:anim calcmode="lin" valueType="num">
                                      <p:cBhvr additive="base">
                                        <p:cTn id="346" dur="500" fill="hold"/>
                                        <p:tgtEl>
                                          <p:spTgt spid="159"/>
                                        </p:tgtEl>
                                        <p:attrNameLst>
                                          <p:attrName>ppt_y</p:attrName>
                                        </p:attrNameLst>
                                      </p:cBhvr>
                                      <p:tavLst>
                                        <p:tav tm="0">
                                          <p:val>
                                            <p:strVal val="1+#ppt_h/2"/>
                                          </p:val>
                                        </p:tav>
                                        <p:tav tm="100000">
                                          <p:val>
                                            <p:strVal val="#ppt_y"/>
                                          </p:val>
                                        </p:tav>
                                      </p:tavLst>
                                    </p:anim>
                                  </p:childTnLst>
                                </p:cTn>
                              </p:par>
                              <p:par>
                                <p:cTn id="347" presetID="47" presetClass="entr" presetSubtype="0" fill="hold" grpId="0" nodeType="withEffect">
                                  <p:stCondLst>
                                    <p:cond delay="0"/>
                                  </p:stCondLst>
                                  <p:childTnLst>
                                    <p:set>
                                      <p:cBhvr>
                                        <p:cTn id="348" dur="1" fill="hold">
                                          <p:stCondLst>
                                            <p:cond delay="0"/>
                                          </p:stCondLst>
                                        </p:cTn>
                                        <p:tgtEl>
                                          <p:spTgt spid="160"/>
                                        </p:tgtEl>
                                        <p:attrNameLst>
                                          <p:attrName>style.visibility</p:attrName>
                                        </p:attrNameLst>
                                      </p:cBhvr>
                                      <p:to>
                                        <p:strVal val="visible"/>
                                      </p:to>
                                    </p:set>
                                    <p:animEffect transition="in" filter="fade">
                                      <p:cBhvr>
                                        <p:cTn id="349" dur="1000"/>
                                        <p:tgtEl>
                                          <p:spTgt spid="160"/>
                                        </p:tgtEl>
                                      </p:cBhvr>
                                    </p:animEffect>
                                    <p:anim calcmode="lin" valueType="num">
                                      <p:cBhvr>
                                        <p:cTn id="350" dur="1000" fill="hold"/>
                                        <p:tgtEl>
                                          <p:spTgt spid="160"/>
                                        </p:tgtEl>
                                        <p:attrNameLst>
                                          <p:attrName>ppt_x</p:attrName>
                                        </p:attrNameLst>
                                      </p:cBhvr>
                                      <p:tavLst>
                                        <p:tav tm="0">
                                          <p:val>
                                            <p:strVal val="#ppt_x"/>
                                          </p:val>
                                        </p:tav>
                                        <p:tav tm="100000">
                                          <p:val>
                                            <p:strVal val="#ppt_x"/>
                                          </p:val>
                                        </p:tav>
                                      </p:tavLst>
                                    </p:anim>
                                    <p:anim calcmode="lin" valueType="num">
                                      <p:cBhvr>
                                        <p:cTn id="351" dur="1000" fill="hold"/>
                                        <p:tgtEl>
                                          <p:spTgt spid="160"/>
                                        </p:tgtEl>
                                        <p:attrNameLst>
                                          <p:attrName>ppt_y</p:attrName>
                                        </p:attrNameLst>
                                      </p:cBhvr>
                                      <p:tavLst>
                                        <p:tav tm="0">
                                          <p:val>
                                            <p:strVal val="#ppt_y-.1"/>
                                          </p:val>
                                        </p:tav>
                                        <p:tav tm="100000">
                                          <p:val>
                                            <p:strVal val="#ppt_y"/>
                                          </p:val>
                                        </p:tav>
                                      </p:tavLst>
                                    </p:anim>
                                  </p:childTnLst>
                                </p:cTn>
                              </p:par>
                              <p:par>
                                <p:cTn id="352" presetID="22" presetClass="entr" presetSubtype="8" fill="hold" nodeType="withEffect">
                                  <p:stCondLst>
                                    <p:cond delay="0"/>
                                  </p:stCondLst>
                                  <p:childTnLst>
                                    <p:set>
                                      <p:cBhvr>
                                        <p:cTn id="353" dur="1" fill="hold">
                                          <p:stCondLst>
                                            <p:cond delay="0"/>
                                          </p:stCondLst>
                                        </p:cTn>
                                        <p:tgtEl>
                                          <p:spTgt spid="161"/>
                                        </p:tgtEl>
                                        <p:attrNameLst>
                                          <p:attrName>style.visibility</p:attrName>
                                        </p:attrNameLst>
                                      </p:cBhvr>
                                      <p:to>
                                        <p:strVal val="visible"/>
                                      </p:to>
                                    </p:set>
                                    <p:animEffect transition="in" filter="wipe(left)">
                                      <p:cBhvr>
                                        <p:cTn id="354" dur="500"/>
                                        <p:tgtEl>
                                          <p:spTgt spid="161"/>
                                        </p:tgtEl>
                                      </p:cBhvr>
                                    </p:animEffect>
                                  </p:childTnLst>
                                </p:cTn>
                              </p:par>
                              <p:par>
                                <p:cTn id="355" presetID="22" presetClass="entr" presetSubtype="8" fill="hold" grpId="0" nodeType="withEffect">
                                  <p:stCondLst>
                                    <p:cond delay="0"/>
                                  </p:stCondLst>
                                  <p:childTnLst>
                                    <p:set>
                                      <p:cBhvr>
                                        <p:cTn id="356" dur="1" fill="hold">
                                          <p:stCondLst>
                                            <p:cond delay="0"/>
                                          </p:stCondLst>
                                        </p:cTn>
                                        <p:tgtEl>
                                          <p:spTgt spid="162"/>
                                        </p:tgtEl>
                                        <p:attrNameLst>
                                          <p:attrName>style.visibility</p:attrName>
                                        </p:attrNameLst>
                                      </p:cBhvr>
                                      <p:to>
                                        <p:strVal val="visible"/>
                                      </p:to>
                                    </p:set>
                                    <p:animEffect transition="in" filter="wipe(left)">
                                      <p:cBhvr>
                                        <p:cTn id="357" dur="500"/>
                                        <p:tgtEl>
                                          <p:spTgt spid="162"/>
                                        </p:tgtEl>
                                      </p:cBhvr>
                                    </p:animEffect>
                                  </p:childTnLst>
                                </p:cTn>
                              </p:par>
                              <p:par>
                                <p:cTn id="358" presetID="47" presetClass="entr" presetSubtype="0" fill="hold" grpId="0" nodeType="withEffect">
                                  <p:stCondLst>
                                    <p:cond delay="0"/>
                                  </p:stCondLst>
                                  <p:childTnLst>
                                    <p:set>
                                      <p:cBhvr>
                                        <p:cTn id="359" dur="1" fill="hold">
                                          <p:stCondLst>
                                            <p:cond delay="0"/>
                                          </p:stCondLst>
                                        </p:cTn>
                                        <p:tgtEl>
                                          <p:spTgt spid="163"/>
                                        </p:tgtEl>
                                        <p:attrNameLst>
                                          <p:attrName>style.visibility</p:attrName>
                                        </p:attrNameLst>
                                      </p:cBhvr>
                                      <p:to>
                                        <p:strVal val="visible"/>
                                      </p:to>
                                    </p:set>
                                    <p:animEffect transition="in" filter="fade">
                                      <p:cBhvr>
                                        <p:cTn id="360" dur="1000"/>
                                        <p:tgtEl>
                                          <p:spTgt spid="163"/>
                                        </p:tgtEl>
                                      </p:cBhvr>
                                    </p:animEffect>
                                    <p:anim calcmode="lin" valueType="num">
                                      <p:cBhvr>
                                        <p:cTn id="361" dur="1000" fill="hold"/>
                                        <p:tgtEl>
                                          <p:spTgt spid="163"/>
                                        </p:tgtEl>
                                        <p:attrNameLst>
                                          <p:attrName>ppt_x</p:attrName>
                                        </p:attrNameLst>
                                      </p:cBhvr>
                                      <p:tavLst>
                                        <p:tav tm="0">
                                          <p:val>
                                            <p:strVal val="#ppt_x"/>
                                          </p:val>
                                        </p:tav>
                                        <p:tav tm="100000">
                                          <p:val>
                                            <p:strVal val="#ppt_x"/>
                                          </p:val>
                                        </p:tav>
                                      </p:tavLst>
                                    </p:anim>
                                    <p:anim calcmode="lin" valueType="num">
                                      <p:cBhvr>
                                        <p:cTn id="362" dur="1000" fill="hold"/>
                                        <p:tgtEl>
                                          <p:spTgt spid="163"/>
                                        </p:tgtEl>
                                        <p:attrNameLst>
                                          <p:attrName>ppt_y</p:attrName>
                                        </p:attrNameLst>
                                      </p:cBhvr>
                                      <p:tavLst>
                                        <p:tav tm="0">
                                          <p:val>
                                            <p:strVal val="#ppt_y-.1"/>
                                          </p:val>
                                        </p:tav>
                                        <p:tav tm="100000">
                                          <p:val>
                                            <p:strVal val="#ppt_y"/>
                                          </p:val>
                                        </p:tav>
                                      </p:tavLst>
                                    </p:anim>
                                  </p:childTnLst>
                                </p:cTn>
                              </p:par>
                              <p:par>
                                <p:cTn id="363" presetID="22" presetClass="entr" presetSubtype="8" fill="hold" nodeType="withEffect">
                                  <p:stCondLst>
                                    <p:cond delay="0"/>
                                  </p:stCondLst>
                                  <p:childTnLst>
                                    <p:set>
                                      <p:cBhvr>
                                        <p:cTn id="364" dur="1" fill="hold">
                                          <p:stCondLst>
                                            <p:cond delay="0"/>
                                          </p:stCondLst>
                                        </p:cTn>
                                        <p:tgtEl>
                                          <p:spTgt spid="164"/>
                                        </p:tgtEl>
                                        <p:attrNameLst>
                                          <p:attrName>style.visibility</p:attrName>
                                        </p:attrNameLst>
                                      </p:cBhvr>
                                      <p:to>
                                        <p:strVal val="visible"/>
                                      </p:to>
                                    </p:set>
                                    <p:animEffect transition="in" filter="wipe(left)">
                                      <p:cBhvr>
                                        <p:cTn id="365" dur="500"/>
                                        <p:tgtEl>
                                          <p:spTgt spid="164"/>
                                        </p:tgtEl>
                                      </p:cBhvr>
                                    </p:animEffect>
                                  </p:childTnLst>
                                </p:cTn>
                              </p:par>
                              <p:par>
                                <p:cTn id="366" presetID="22" presetClass="entr" presetSubtype="8" fill="hold" grpId="0" nodeType="withEffect">
                                  <p:stCondLst>
                                    <p:cond delay="0"/>
                                  </p:stCondLst>
                                  <p:childTnLst>
                                    <p:set>
                                      <p:cBhvr>
                                        <p:cTn id="367" dur="1" fill="hold">
                                          <p:stCondLst>
                                            <p:cond delay="0"/>
                                          </p:stCondLst>
                                        </p:cTn>
                                        <p:tgtEl>
                                          <p:spTgt spid="165"/>
                                        </p:tgtEl>
                                        <p:attrNameLst>
                                          <p:attrName>style.visibility</p:attrName>
                                        </p:attrNameLst>
                                      </p:cBhvr>
                                      <p:to>
                                        <p:strVal val="visible"/>
                                      </p:to>
                                    </p:set>
                                    <p:animEffect transition="in" filter="wipe(left)">
                                      <p:cBhvr>
                                        <p:cTn id="368" dur="500"/>
                                        <p:tgtEl>
                                          <p:spTgt spid="165"/>
                                        </p:tgtEl>
                                      </p:cBhvr>
                                    </p:animEffect>
                                  </p:childTnLst>
                                </p:cTn>
                              </p:par>
                              <p:par>
                                <p:cTn id="369" presetID="47" presetClass="entr" presetSubtype="0" fill="hold" grpId="0" nodeType="withEffect">
                                  <p:stCondLst>
                                    <p:cond delay="0"/>
                                  </p:stCondLst>
                                  <p:childTnLst>
                                    <p:set>
                                      <p:cBhvr>
                                        <p:cTn id="370" dur="1" fill="hold">
                                          <p:stCondLst>
                                            <p:cond delay="0"/>
                                          </p:stCondLst>
                                        </p:cTn>
                                        <p:tgtEl>
                                          <p:spTgt spid="166"/>
                                        </p:tgtEl>
                                        <p:attrNameLst>
                                          <p:attrName>style.visibility</p:attrName>
                                        </p:attrNameLst>
                                      </p:cBhvr>
                                      <p:to>
                                        <p:strVal val="visible"/>
                                      </p:to>
                                    </p:set>
                                    <p:animEffect transition="in" filter="fade">
                                      <p:cBhvr>
                                        <p:cTn id="371" dur="1000"/>
                                        <p:tgtEl>
                                          <p:spTgt spid="166"/>
                                        </p:tgtEl>
                                      </p:cBhvr>
                                    </p:animEffect>
                                    <p:anim calcmode="lin" valueType="num">
                                      <p:cBhvr>
                                        <p:cTn id="372" dur="1000" fill="hold"/>
                                        <p:tgtEl>
                                          <p:spTgt spid="166"/>
                                        </p:tgtEl>
                                        <p:attrNameLst>
                                          <p:attrName>ppt_x</p:attrName>
                                        </p:attrNameLst>
                                      </p:cBhvr>
                                      <p:tavLst>
                                        <p:tav tm="0">
                                          <p:val>
                                            <p:strVal val="#ppt_x"/>
                                          </p:val>
                                        </p:tav>
                                        <p:tav tm="100000">
                                          <p:val>
                                            <p:strVal val="#ppt_x"/>
                                          </p:val>
                                        </p:tav>
                                      </p:tavLst>
                                    </p:anim>
                                    <p:anim calcmode="lin" valueType="num">
                                      <p:cBhvr>
                                        <p:cTn id="373" dur="1000" fill="hold"/>
                                        <p:tgtEl>
                                          <p:spTgt spid="166"/>
                                        </p:tgtEl>
                                        <p:attrNameLst>
                                          <p:attrName>ppt_y</p:attrName>
                                        </p:attrNameLst>
                                      </p:cBhvr>
                                      <p:tavLst>
                                        <p:tav tm="0">
                                          <p:val>
                                            <p:strVal val="#ppt_y-.1"/>
                                          </p:val>
                                        </p:tav>
                                        <p:tav tm="100000">
                                          <p:val>
                                            <p:strVal val="#ppt_y"/>
                                          </p:val>
                                        </p:tav>
                                      </p:tavLst>
                                    </p:anim>
                                  </p:childTnLst>
                                </p:cTn>
                              </p:par>
                              <p:par>
                                <p:cTn id="374" presetID="22" presetClass="entr" presetSubtype="8" fill="hold" nodeType="withEffect">
                                  <p:stCondLst>
                                    <p:cond delay="0"/>
                                  </p:stCondLst>
                                  <p:childTnLst>
                                    <p:set>
                                      <p:cBhvr>
                                        <p:cTn id="375" dur="1" fill="hold">
                                          <p:stCondLst>
                                            <p:cond delay="0"/>
                                          </p:stCondLst>
                                        </p:cTn>
                                        <p:tgtEl>
                                          <p:spTgt spid="167"/>
                                        </p:tgtEl>
                                        <p:attrNameLst>
                                          <p:attrName>style.visibility</p:attrName>
                                        </p:attrNameLst>
                                      </p:cBhvr>
                                      <p:to>
                                        <p:strVal val="visible"/>
                                      </p:to>
                                    </p:set>
                                    <p:animEffect transition="in" filter="wipe(left)">
                                      <p:cBhvr>
                                        <p:cTn id="376" dur="500"/>
                                        <p:tgtEl>
                                          <p:spTgt spid="167"/>
                                        </p:tgtEl>
                                      </p:cBhvr>
                                    </p:animEffect>
                                  </p:childTnLst>
                                </p:cTn>
                              </p:par>
                              <p:par>
                                <p:cTn id="377" presetID="22" presetClass="entr" presetSubtype="8" fill="hold" grpId="0" nodeType="withEffect">
                                  <p:stCondLst>
                                    <p:cond delay="0"/>
                                  </p:stCondLst>
                                  <p:childTnLst>
                                    <p:set>
                                      <p:cBhvr>
                                        <p:cTn id="378" dur="1" fill="hold">
                                          <p:stCondLst>
                                            <p:cond delay="0"/>
                                          </p:stCondLst>
                                        </p:cTn>
                                        <p:tgtEl>
                                          <p:spTgt spid="168"/>
                                        </p:tgtEl>
                                        <p:attrNameLst>
                                          <p:attrName>style.visibility</p:attrName>
                                        </p:attrNameLst>
                                      </p:cBhvr>
                                      <p:to>
                                        <p:strVal val="visible"/>
                                      </p:to>
                                    </p:set>
                                    <p:animEffect transition="in" filter="wipe(left)">
                                      <p:cBhvr>
                                        <p:cTn id="379" dur="500"/>
                                        <p:tgtEl>
                                          <p:spTgt spid="168"/>
                                        </p:tgtEl>
                                      </p:cBhvr>
                                    </p:animEffect>
                                  </p:childTnLst>
                                </p:cTn>
                              </p:par>
                              <p:par>
                                <p:cTn id="380" presetID="47" presetClass="entr" presetSubtype="0" fill="hold" grpId="0" nodeType="withEffect">
                                  <p:stCondLst>
                                    <p:cond delay="0"/>
                                  </p:stCondLst>
                                  <p:childTnLst>
                                    <p:set>
                                      <p:cBhvr>
                                        <p:cTn id="381" dur="1" fill="hold">
                                          <p:stCondLst>
                                            <p:cond delay="0"/>
                                          </p:stCondLst>
                                        </p:cTn>
                                        <p:tgtEl>
                                          <p:spTgt spid="169"/>
                                        </p:tgtEl>
                                        <p:attrNameLst>
                                          <p:attrName>style.visibility</p:attrName>
                                        </p:attrNameLst>
                                      </p:cBhvr>
                                      <p:to>
                                        <p:strVal val="visible"/>
                                      </p:to>
                                    </p:set>
                                    <p:animEffect transition="in" filter="fade">
                                      <p:cBhvr>
                                        <p:cTn id="382" dur="1000"/>
                                        <p:tgtEl>
                                          <p:spTgt spid="169"/>
                                        </p:tgtEl>
                                      </p:cBhvr>
                                    </p:animEffect>
                                    <p:anim calcmode="lin" valueType="num">
                                      <p:cBhvr>
                                        <p:cTn id="383" dur="1000" fill="hold"/>
                                        <p:tgtEl>
                                          <p:spTgt spid="169"/>
                                        </p:tgtEl>
                                        <p:attrNameLst>
                                          <p:attrName>ppt_x</p:attrName>
                                        </p:attrNameLst>
                                      </p:cBhvr>
                                      <p:tavLst>
                                        <p:tav tm="0">
                                          <p:val>
                                            <p:strVal val="#ppt_x"/>
                                          </p:val>
                                        </p:tav>
                                        <p:tav tm="100000">
                                          <p:val>
                                            <p:strVal val="#ppt_x"/>
                                          </p:val>
                                        </p:tav>
                                      </p:tavLst>
                                    </p:anim>
                                    <p:anim calcmode="lin" valueType="num">
                                      <p:cBhvr>
                                        <p:cTn id="384" dur="1000" fill="hold"/>
                                        <p:tgtEl>
                                          <p:spTgt spid="169"/>
                                        </p:tgtEl>
                                        <p:attrNameLst>
                                          <p:attrName>ppt_y</p:attrName>
                                        </p:attrNameLst>
                                      </p:cBhvr>
                                      <p:tavLst>
                                        <p:tav tm="0">
                                          <p:val>
                                            <p:strVal val="#ppt_y-.1"/>
                                          </p:val>
                                        </p:tav>
                                        <p:tav tm="100000">
                                          <p:val>
                                            <p:strVal val="#ppt_y"/>
                                          </p:val>
                                        </p:tav>
                                      </p:tavLst>
                                    </p:anim>
                                  </p:childTnLst>
                                </p:cTn>
                              </p:par>
                              <p:par>
                                <p:cTn id="385" presetID="22" presetClass="entr" presetSubtype="8" fill="hold" nodeType="withEffect">
                                  <p:stCondLst>
                                    <p:cond delay="0"/>
                                  </p:stCondLst>
                                  <p:childTnLst>
                                    <p:set>
                                      <p:cBhvr>
                                        <p:cTn id="386" dur="1" fill="hold">
                                          <p:stCondLst>
                                            <p:cond delay="0"/>
                                          </p:stCondLst>
                                        </p:cTn>
                                        <p:tgtEl>
                                          <p:spTgt spid="170"/>
                                        </p:tgtEl>
                                        <p:attrNameLst>
                                          <p:attrName>style.visibility</p:attrName>
                                        </p:attrNameLst>
                                      </p:cBhvr>
                                      <p:to>
                                        <p:strVal val="visible"/>
                                      </p:to>
                                    </p:set>
                                    <p:animEffect transition="in" filter="wipe(left)">
                                      <p:cBhvr>
                                        <p:cTn id="387" dur="500"/>
                                        <p:tgtEl>
                                          <p:spTgt spid="170"/>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71"/>
                                        </p:tgtEl>
                                        <p:attrNameLst>
                                          <p:attrName>style.visibility</p:attrName>
                                        </p:attrNameLst>
                                      </p:cBhvr>
                                      <p:to>
                                        <p:strVal val="visible"/>
                                      </p:to>
                                    </p:set>
                                    <p:animEffect transition="in" filter="wipe(left)">
                                      <p:cBhvr>
                                        <p:cTn id="390" dur="500"/>
                                        <p:tgtEl>
                                          <p:spTgt spid="171"/>
                                        </p:tgtEl>
                                      </p:cBhvr>
                                    </p:animEffect>
                                  </p:childTnLst>
                                </p:cTn>
                              </p:par>
                              <p:par>
                                <p:cTn id="391" presetID="47" presetClass="entr" presetSubtype="0" fill="hold" grpId="0" nodeType="withEffect">
                                  <p:stCondLst>
                                    <p:cond delay="0"/>
                                  </p:stCondLst>
                                  <p:childTnLst>
                                    <p:set>
                                      <p:cBhvr>
                                        <p:cTn id="392" dur="1" fill="hold">
                                          <p:stCondLst>
                                            <p:cond delay="0"/>
                                          </p:stCondLst>
                                        </p:cTn>
                                        <p:tgtEl>
                                          <p:spTgt spid="172"/>
                                        </p:tgtEl>
                                        <p:attrNameLst>
                                          <p:attrName>style.visibility</p:attrName>
                                        </p:attrNameLst>
                                      </p:cBhvr>
                                      <p:to>
                                        <p:strVal val="visible"/>
                                      </p:to>
                                    </p:set>
                                    <p:animEffect transition="in" filter="fade">
                                      <p:cBhvr>
                                        <p:cTn id="393" dur="1000"/>
                                        <p:tgtEl>
                                          <p:spTgt spid="172"/>
                                        </p:tgtEl>
                                      </p:cBhvr>
                                    </p:animEffect>
                                    <p:anim calcmode="lin" valueType="num">
                                      <p:cBhvr>
                                        <p:cTn id="394" dur="1000" fill="hold"/>
                                        <p:tgtEl>
                                          <p:spTgt spid="172"/>
                                        </p:tgtEl>
                                        <p:attrNameLst>
                                          <p:attrName>ppt_x</p:attrName>
                                        </p:attrNameLst>
                                      </p:cBhvr>
                                      <p:tavLst>
                                        <p:tav tm="0">
                                          <p:val>
                                            <p:strVal val="#ppt_x"/>
                                          </p:val>
                                        </p:tav>
                                        <p:tav tm="100000">
                                          <p:val>
                                            <p:strVal val="#ppt_x"/>
                                          </p:val>
                                        </p:tav>
                                      </p:tavLst>
                                    </p:anim>
                                    <p:anim calcmode="lin" valueType="num">
                                      <p:cBhvr>
                                        <p:cTn id="395" dur="1000" fill="hold"/>
                                        <p:tgtEl>
                                          <p:spTgt spid="172"/>
                                        </p:tgtEl>
                                        <p:attrNameLst>
                                          <p:attrName>ppt_y</p:attrName>
                                        </p:attrNameLst>
                                      </p:cBhvr>
                                      <p:tavLst>
                                        <p:tav tm="0">
                                          <p:val>
                                            <p:strVal val="#ppt_y-.1"/>
                                          </p:val>
                                        </p:tav>
                                        <p:tav tm="100000">
                                          <p:val>
                                            <p:strVal val="#ppt_y"/>
                                          </p:val>
                                        </p:tav>
                                      </p:tavLst>
                                    </p:anim>
                                  </p:childTnLst>
                                </p:cTn>
                              </p:par>
                              <p:par>
                                <p:cTn id="396" presetID="22" presetClass="entr" presetSubtype="8" fill="hold" nodeType="withEffect">
                                  <p:stCondLst>
                                    <p:cond delay="0"/>
                                  </p:stCondLst>
                                  <p:childTnLst>
                                    <p:set>
                                      <p:cBhvr>
                                        <p:cTn id="397" dur="1" fill="hold">
                                          <p:stCondLst>
                                            <p:cond delay="0"/>
                                          </p:stCondLst>
                                        </p:cTn>
                                        <p:tgtEl>
                                          <p:spTgt spid="173"/>
                                        </p:tgtEl>
                                        <p:attrNameLst>
                                          <p:attrName>style.visibility</p:attrName>
                                        </p:attrNameLst>
                                      </p:cBhvr>
                                      <p:to>
                                        <p:strVal val="visible"/>
                                      </p:to>
                                    </p:set>
                                    <p:animEffect transition="in" filter="wipe(left)">
                                      <p:cBhvr>
                                        <p:cTn id="398" dur="500"/>
                                        <p:tgtEl>
                                          <p:spTgt spid="173"/>
                                        </p:tgtEl>
                                      </p:cBhvr>
                                    </p:animEffect>
                                  </p:childTnLst>
                                </p:cTn>
                              </p:par>
                              <p:par>
                                <p:cTn id="399" presetID="22" presetClass="entr" presetSubtype="8" fill="hold" grpId="0" nodeType="withEffect">
                                  <p:stCondLst>
                                    <p:cond delay="0"/>
                                  </p:stCondLst>
                                  <p:childTnLst>
                                    <p:set>
                                      <p:cBhvr>
                                        <p:cTn id="400" dur="1" fill="hold">
                                          <p:stCondLst>
                                            <p:cond delay="0"/>
                                          </p:stCondLst>
                                        </p:cTn>
                                        <p:tgtEl>
                                          <p:spTgt spid="174"/>
                                        </p:tgtEl>
                                        <p:attrNameLst>
                                          <p:attrName>style.visibility</p:attrName>
                                        </p:attrNameLst>
                                      </p:cBhvr>
                                      <p:to>
                                        <p:strVal val="visible"/>
                                      </p:to>
                                    </p:set>
                                    <p:animEffect transition="in" filter="wipe(left)">
                                      <p:cBhvr>
                                        <p:cTn id="40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6"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6" grpId="0" animBg="1"/>
      <p:bldP spid="97" grpId="0" animBg="1"/>
      <p:bldP spid="98" grpId="0" animBg="1"/>
      <p:bldP spid="104" grpId="0" animBg="1"/>
      <p:bldP spid="105" grpId="0" animBg="1"/>
      <p:bldP spid="106" grpId="0" animBg="1"/>
      <p:bldP spid="107" grpId="0" animBg="1"/>
      <p:bldP spid="108" grpId="0" animBg="1"/>
      <p:bldP spid="109"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2" grpId="0"/>
      <p:bldP spid="163" grpId="0" animBg="1"/>
      <p:bldP spid="165" grpId="0"/>
      <p:bldP spid="166" grpId="0" animBg="1"/>
      <p:bldP spid="168" grpId="0"/>
      <p:bldP spid="169" grpId="0" animBg="1"/>
      <p:bldP spid="171" grpId="0"/>
      <p:bldP spid="172" grpId="0" animBg="1"/>
      <p:bldP spid="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sym typeface="+mn-ea"/>
              </a:rPr>
              <a:t>4.3</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、优质项目建设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12"/>
          <p:cNvSpPr/>
          <p:nvPr/>
        </p:nvSpPr>
        <p:spPr>
          <a:xfrm>
            <a:off x="6894904" y="5170120"/>
            <a:ext cx="5156895" cy="798216"/>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sz="27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18" name="圆角矩形 13"/>
          <p:cNvSpPr/>
          <p:nvPr/>
        </p:nvSpPr>
        <p:spPr>
          <a:xfrm>
            <a:off x="2830917" y="2397273"/>
            <a:ext cx="5761051" cy="798216"/>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sz="27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19" name="任意多边形 15"/>
          <p:cNvSpPr/>
          <p:nvPr/>
        </p:nvSpPr>
        <p:spPr>
          <a:xfrm>
            <a:off x="431483" y="1950523"/>
            <a:ext cx="1249493" cy="151205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0" name="任意多边形 19"/>
          <p:cNvSpPr/>
          <p:nvPr/>
        </p:nvSpPr>
        <p:spPr>
          <a:xfrm flipH="1">
            <a:off x="1729898" y="2560777"/>
            <a:ext cx="1249495" cy="151205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221" name="直接连接符 220"/>
          <p:cNvCxnSpPr/>
          <p:nvPr/>
        </p:nvCxnSpPr>
        <p:spPr>
          <a:xfrm>
            <a:off x="1637934" y="1976066"/>
            <a:ext cx="821951" cy="1"/>
          </a:xfrm>
          <a:prstGeom prst="line">
            <a:avLst/>
          </a:prstGeom>
          <a:ln>
            <a:solidFill>
              <a:srgbClr val="B60502"/>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3207142" y="2820177"/>
            <a:ext cx="821951" cy="1"/>
          </a:xfrm>
          <a:prstGeom prst="line">
            <a:avLst/>
          </a:prstGeom>
          <a:ln>
            <a:solidFill>
              <a:srgbClr val="FFC000"/>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4614589" y="3723230"/>
            <a:ext cx="821951" cy="1"/>
          </a:xfrm>
          <a:prstGeom prst="line">
            <a:avLst/>
          </a:prstGeom>
          <a:ln>
            <a:solidFill>
              <a:srgbClr val="EE7D00"/>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24" name="圆角矩形 25"/>
          <p:cNvSpPr/>
          <p:nvPr/>
        </p:nvSpPr>
        <p:spPr>
          <a:xfrm>
            <a:off x="4326284" y="3332988"/>
            <a:ext cx="5554977" cy="798216"/>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sz="27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25" name="圆角矩形 26"/>
          <p:cNvSpPr/>
          <p:nvPr/>
        </p:nvSpPr>
        <p:spPr>
          <a:xfrm>
            <a:off x="1888740" y="1492043"/>
            <a:ext cx="5389019" cy="798216"/>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sz="27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26" name="文本框 13"/>
          <p:cNvSpPr txBox="1"/>
          <p:nvPr/>
        </p:nvSpPr>
        <p:spPr>
          <a:xfrm>
            <a:off x="2621909" y="1556792"/>
            <a:ext cx="4699814" cy="738680"/>
          </a:xfrm>
          <a:prstGeom prst="rect">
            <a:avLst/>
          </a:prstGeom>
          <a:noFill/>
        </p:spPr>
        <p:txBody>
          <a:bodyPr wrap="square" lIns="121935" tIns="60968" rIns="121935" bIns="60968" rtlCol="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万红珍等3名老师通过人力资源和社会保障部创业咨询实训指导师认证</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文本框 89"/>
          <p:cNvSpPr txBox="1"/>
          <p:nvPr/>
        </p:nvSpPr>
        <p:spPr>
          <a:xfrm>
            <a:off x="4129332" y="2550013"/>
            <a:ext cx="4309186" cy="492459"/>
          </a:xfrm>
          <a:prstGeom prst="rect">
            <a:avLst/>
          </a:prstGeom>
          <a:noFill/>
        </p:spPr>
        <p:txBody>
          <a:bodyPr wrap="square" lIns="121935" tIns="60968" rIns="121935" bIns="60968"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4名学生获得SYB证书</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8" name="文本框 91"/>
          <p:cNvSpPr txBox="1"/>
          <p:nvPr/>
        </p:nvSpPr>
        <p:spPr>
          <a:xfrm>
            <a:off x="5634403" y="3440076"/>
            <a:ext cx="3940116" cy="430903"/>
          </a:xfrm>
          <a:prstGeom prst="rect">
            <a:avLst/>
          </a:prstGeom>
          <a:noFill/>
        </p:spPr>
        <p:txBody>
          <a:bodyPr wrap="square" lIns="121935" tIns="60968" rIns="121935" bIns="60968" rtlCol="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5名学生独立发表论文</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9" name="任意多边形 31"/>
          <p:cNvSpPr/>
          <p:nvPr/>
        </p:nvSpPr>
        <p:spPr>
          <a:xfrm flipH="1">
            <a:off x="5590712" y="5085301"/>
            <a:ext cx="1249493" cy="151205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230" name="直接连接符 229"/>
          <p:cNvCxnSpPr/>
          <p:nvPr/>
        </p:nvCxnSpPr>
        <p:spPr>
          <a:xfrm>
            <a:off x="7015481" y="5554162"/>
            <a:ext cx="821951" cy="1"/>
          </a:xfrm>
          <a:prstGeom prst="line">
            <a:avLst/>
          </a:prstGeom>
          <a:ln>
            <a:solidFill>
              <a:srgbClr val="A50000"/>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31" name="文本框 91"/>
          <p:cNvSpPr txBox="1"/>
          <p:nvPr/>
        </p:nvSpPr>
        <p:spPr>
          <a:xfrm>
            <a:off x="7791523" y="5229200"/>
            <a:ext cx="4505918" cy="737235"/>
          </a:xfrm>
          <a:prstGeom prst="rect">
            <a:avLst/>
          </a:prstGeom>
          <a:noFill/>
        </p:spPr>
        <p:txBody>
          <a:bodyPr wrap="square" lIns="121935" tIns="60968" rIns="121935" bIns="60968" rtlCol="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毕业生陈雪仪创立“广州感跃文化发展有限公司”</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2" name="任意多边形 39"/>
          <p:cNvSpPr/>
          <p:nvPr/>
        </p:nvSpPr>
        <p:spPr>
          <a:xfrm flipH="1">
            <a:off x="3018339" y="3391447"/>
            <a:ext cx="1249493" cy="151205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37996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233" name="直接连接符 232"/>
          <p:cNvCxnSpPr/>
          <p:nvPr/>
        </p:nvCxnSpPr>
        <p:spPr>
          <a:xfrm>
            <a:off x="5983021" y="4624292"/>
            <a:ext cx="821951" cy="1"/>
          </a:xfrm>
          <a:prstGeom prst="line">
            <a:avLst/>
          </a:prstGeom>
          <a:ln>
            <a:solidFill>
              <a:srgbClr val="D7000F"/>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34" name="圆角矩形 25"/>
          <p:cNvSpPr/>
          <p:nvPr/>
        </p:nvSpPr>
        <p:spPr>
          <a:xfrm>
            <a:off x="5613593" y="4234049"/>
            <a:ext cx="5554977" cy="798216"/>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sz="27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35" name="文本框 91"/>
          <p:cNvSpPr txBox="1"/>
          <p:nvPr/>
        </p:nvSpPr>
        <p:spPr>
          <a:xfrm>
            <a:off x="7000860" y="4341137"/>
            <a:ext cx="3940116" cy="430903"/>
          </a:xfrm>
          <a:prstGeom prst="rect">
            <a:avLst/>
          </a:prstGeom>
          <a:noFill/>
        </p:spPr>
        <p:txBody>
          <a:bodyPr wrap="square" lIns="121935" tIns="60968" rIns="121935" bIns="60968" rtlCol="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12名学生专利获批</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6" name="任意多边形 39"/>
          <p:cNvSpPr/>
          <p:nvPr/>
        </p:nvSpPr>
        <p:spPr>
          <a:xfrm flipH="1">
            <a:off x="4305649" y="4292508"/>
            <a:ext cx="1249493" cy="151205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3DB38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237" name="Group 20"/>
          <p:cNvGrpSpPr/>
          <p:nvPr/>
        </p:nvGrpSpPr>
        <p:grpSpPr>
          <a:xfrm>
            <a:off x="579957" y="2393506"/>
            <a:ext cx="884958" cy="613052"/>
            <a:chOff x="7416800" y="1122363"/>
            <a:chExt cx="366713" cy="254000"/>
          </a:xfrm>
          <a:solidFill>
            <a:schemeClr val="bg1"/>
          </a:solidFill>
        </p:grpSpPr>
        <p:sp>
          <p:nvSpPr>
            <p:cNvPr id="238"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US"/>
            </a:p>
          </p:txBody>
        </p:sp>
        <p:sp>
          <p:nvSpPr>
            <p:cNvPr id="239"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US"/>
            </a:p>
          </p:txBody>
        </p:sp>
      </p:grpSp>
      <p:sp>
        <p:nvSpPr>
          <p:cNvPr id="240" name="Freeform 8"/>
          <p:cNvSpPr>
            <a:spLocks noEditPoints="1"/>
          </p:cNvSpPr>
          <p:nvPr/>
        </p:nvSpPr>
        <p:spPr bwMode="auto">
          <a:xfrm>
            <a:off x="1978920" y="3006558"/>
            <a:ext cx="784411" cy="773577"/>
          </a:xfrm>
          <a:custGeom>
            <a:avLst/>
            <a:gdLst>
              <a:gd name="T0" fmla="*/ 36 w 204"/>
              <a:gd name="T1" fmla="*/ 32 h 201"/>
              <a:gd name="T2" fmla="*/ 83 w 204"/>
              <a:gd name="T3" fmla="*/ 20 h 201"/>
              <a:gd name="T4" fmla="*/ 70 w 204"/>
              <a:gd name="T5" fmla="*/ 13 h 201"/>
              <a:gd name="T6" fmla="*/ 18 w 204"/>
              <a:gd name="T7" fmla="*/ 8 h 201"/>
              <a:gd name="T8" fmla="*/ 36 w 204"/>
              <a:gd name="T9" fmla="*/ 32 h 201"/>
              <a:gd name="T10" fmla="*/ 56 w 204"/>
              <a:gd name="T11" fmla="*/ 43 h 201"/>
              <a:gd name="T12" fmla="*/ 108 w 204"/>
              <a:gd name="T13" fmla="*/ 49 h 201"/>
              <a:gd name="T14" fmla="*/ 93 w 204"/>
              <a:gd name="T15" fmla="*/ 27 h 201"/>
              <a:gd name="T16" fmla="*/ 48 w 204"/>
              <a:gd name="T17" fmla="*/ 39 h 201"/>
              <a:gd name="T18" fmla="*/ 56 w 204"/>
              <a:gd name="T19" fmla="*/ 43 h 201"/>
              <a:gd name="T20" fmla="*/ 131 w 204"/>
              <a:gd name="T21" fmla="*/ 124 h 201"/>
              <a:gd name="T22" fmla="*/ 162 w 204"/>
              <a:gd name="T23" fmla="*/ 55 h 201"/>
              <a:gd name="T24" fmla="*/ 125 w 204"/>
              <a:gd name="T25" fmla="*/ 65 h 201"/>
              <a:gd name="T26" fmla="*/ 121 w 204"/>
              <a:gd name="T27" fmla="*/ 133 h 201"/>
              <a:gd name="T28" fmla="*/ 131 w 204"/>
              <a:gd name="T29" fmla="*/ 124 h 201"/>
              <a:gd name="T30" fmla="*/ 195 w 204"/>
              <a:gd name="T31" fmla="*/ 88 h 201"/>
              <a:gd name="T32" fmla="*/ 195 w 204"/>
              <a:gd name="T33" fmla="*/ 88 h 201"/>
              <a:gd name="T34" fmla="*/ 172 w 204"/>
              <a:gd name="T35" fmla="*/ 64 h 201"/>
              <a:gd name="T36" fmla="*/ 136 w 204"/>
              <a:gd name="T37" fmla="*/ 129 h 201"/>
              <a:gd name="T38" fmla="*/ 73 w 204"/>
              <a:gd name="T39" fmla="*/ 168 h 201"/>
              <a:gd name="T40" fmla="*/ 95 w 204"/>
              <a:gd name="T41" fmla="*/ 190 h 201"/>
              <a:gd name="T42" fmla="*/ 96 w 204"/>
              <a:gd name="T43" fmla="*/ 189 h 201"/>
              <a:gd name="T44" fmla="*/ 97 w 204"/>
              <a:gd name="T45" fmla="*/ 192 h 201"/>
              <a:gd name="T46" fmla="*/ 163 w 204"/>
              <a:gd name="T47" fmla="*/ 156 h 201"/>
              <a:gd name="T48" fmla="*/ 195 w 204"/>
              <a:gd name="T49" fmla="*/ 88 h 201"/>
              <a:gd name="T50" fmla="*/ 93 w 204"/>
              <a:gd name="T51" fmla="*/ 78 h 201"/>
              <a:gd name="T52" fmla="*/ 94 w 204"/>
              <a:gd name="T53" fmla="*/ 78 h 201"/>
              <a:gd name="T54" fmla="*/ 104 w 204"/>
              <a:gd name="T55" fmla="*/ 57 h 201"/>
              <a:gd name="T56" fmla="*/ 54 w 204"/>
              <a:gd name="T57" fmla="*/ 48 h 201"/>
              <a:gd name="T58" fmla="*/ 14 w 204"/>
              <a:gd name="T59" fmla="*/ 15 h 201"/>
              <a:gd name="T60" fmla="*/ 5 w 204"/>
              <a:gd name="T61" fmla="*/ 34 h 201"/>
              <a:gd name="T62" fmla="*/ 5 w 204"/>
              <a:gd name="T63" fmla="*/ 35 h 201"/>
              <a:gd name="T64" fmla="*/ 4 w 204"/>
              <a:gd name="T65" fmla="*/ 36 h 201"/>
              <a:gd name="T66" fmla="*/ 42 w 204"/>
              <a:gd name="T67" fmla="*/ 72 h 201"/>
              <a:gd name="T68" fmla="*/ 93 w 204"/>
              <a:gd name="T69" fmla="*/ 78 h 201"/>
              <a:gd name="T70" fmla="*/ 112 w 204"/>
              <a:gd name="T71" fmla="*/ 76 h 201"/>
              <a:gd name="T72" fmla="*/ 96 w 204"/>
              <a:gd name="T73" fmla="*/ 91 h 201"/>
              <a:gd name="T74" fmla="*/ 65 w 204"/>
              <a:gd name="T75" fmla="*/ 159 h 201"/>
              <a:gd name="T76" fmla="*/ 107 w 204"/>
              <a:gd name="T77" fmla="*/ 146 h 201"/>
              <a:gd name="T78" fmla="*/ 112 w 204"/>
              <a:gd name="T79" fmla="*/ 7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201">
                <a:moveTo>
                  <a:pt x="36" y="32"/>
                </a:moveTo>
                <a:cubicBezTo>
                  <a:pt x="83" y="20"/>
                  <a:pt x="83" y="20"/>
                  <a:pt x="83" y="20"/>
                </a:cubicBezTo>
                <a:cubicBezTo>
                  <a:pt x="79" y="18"/>
                  <a:pt x="75" y="15"/>
                  <a:pt x="70" y="13"/>
                </a:cubicBezTo>
                <a:cubicBezTo>
                  <a:pt x="45" y="2"/>
                  <a:pt x="22" y="0"/>
                  <a:pt x="18" y="8"/>
                </a:cubicBezTo>
                <a:cubicBezTo>
                  <a:pt x="16" y="14"/>
                  <a:pt x="23" y="23"/>
                  <a:pt x="36" y="32"/>
                </a:cubicBezTo>
                <a:close/>
                <a:moveTo>
                  <a:pt x="56" y="43"/>
                </a:moveTo>
                <a:cubicBezTo>
                  <a:pt x="81" y="55"/>
                  <a:pt x="104" y="57"/>
                  <a:pt x="108" y="49"/>
                </a:cubicBezTo>
                <a:cubicBezTo>
                  <a:pt x="110" y="43"/>
                  <a:pt x="104" y="35"/>
                  <a:pt x="93" y="27"/>
                </a:cubicBezTo>
                <a:cubicBezTo>
                  <a:pt x="48" y="39"/>
                  <a:pt x="48" y="39"/>
                  <a:pt x="48" y="39"/>
                </a:cubicBezTo>
                <a:cubicBezTo>
                  <a:pt x="50" y="41"/>
                  <a:pt x="53" y="42"/>
                  <a:pt x="56" y="43"/>
                </a:cubicBezTo>
                <a:close/>
                <a:moveTo>
                  <a:pt x="131" y="124"/>
                </a:moveTo>
                <a:cubicBezTo>
                  <a:pt x="158" y="95"/>
                  <a:pt x="172" y="64"/>
                  <a:pt x="162" y="55"/>
                </a:cubicBezTo>
                <a:cubicBezTo>
                  <a:pt x="156" y="49"/>
                  <a:pt x="142" y="54"/>
                  <a:pt x="125" y="65"/>
                </a:cubicBezTo>
                <a:cubicBezTo>
                  <a:pt x="121" y="133"/>
                  <a:pt x="121" y="133"/>
                  <a:pt x="121" y="133"/>
                </a:cubicBezTo>
                <a:cubicBezTo>
                  <a:pt x="125" y="130"/>
                  <a:pt x="128" y="127"/>
                  <a:pt x="131" y="124"/>
                </a:cubicBezTo>
                <a:close/>
                <a:moveTo>
                  <a:pt x="195" y="88"/>
                </a:moveTo>
                <a:cubicBezTo>
                  <a:pt x="195" y="88"/>
                  <a:pt x="195" y="88"/>
                  <a:pt x="195" y="88"/>
                </a:cubicBezTo>
                <a:cubicBezTo>
                  <a:pt x="172" y="64"/>
                  <a:pt x="172" y="64"/>
                  <a:pt x="172" y="64"/>
                </a:cubicBezTo>
                <a:cubicBezTo>
                  <a:pt x="174" y="78"/>
                  <a:pt x="160" y="104"/>
                  <a:pt x="136" y="129"/>
                </a:cubicBezTo>
                <a:cubicBezTo>
                  <a:pt x="112" y="155"/>
                  <a:pt x="85" y="171"/>
                  <a:pt x="73" y="168"/>
                </a:cubicBezTo>
                <a:cubicBezTo>
                  <a:pt x="95" y="190"/>
                  <a:pt x="95" y="190"/>
                  <a:pt x="95" y="190"/>
                </a:cubicBezTo>
                <a:cubicBezTo>
                  <a:pt x="96" y="189"/>
                  <a:pt x="96" y="189"/>
                  <a:pt x="96" y="189"/>
                </a:cubicBezTo>
                <a:cubicBezTo>
                  <a:pt x="96" y="190"/>
                  <a:pt x="97" y="191"/>
                  <a:pt x="97" y="192"/>
                </a:cubicBezTo>
                <a:cubicBezTo>
                  <a:pt x="107" y="201"/>
                  <a:pt x="137" y="185"/>
                  <a:pt x="163" y="156"/>
                </a:cubicBezTo>
                <a:cubicBezTo>
                  <a:pt x="190" y="128"/>
                  <a:pt x="204" y="98"/>
                  <a:pt x="195" y="88"/>
                </a:cubicBezTo>
                <a:close/>
                <a:moveTo>
                  <a:pt x="93" y="78"/>
                </a:moveTo>
                <a:cubicBezTo>
                  <a:pt x="94" y="78"/>
                  <a:pt x="94" y="78"/>
                  <a:pt x="94" y="78"/>
                </a:cubicBezTo>
                <a:cubicBezTo>
                  <a:pt x="104" y="57"/>
                  <a:pt x="104" y="57"/>
                  <a:pt x="104" y="57"/>
                </a:cubicBezTo>
                <a:cubicBezTo>
                  <a:pt x="96" y="61"/>
                  <a:pt x="75" y="58"/>
                  <a:pt x="54" y="48"/>
                </a:cubicBezTo>
                <a:cubicBezTo>
                  <a:pt x="32" y="38"/>
                  <a:pt x="15" y="24"/>
                  <a:pt x="14" y="15"/>
                </a:cubicBezTo>
                <a:cubicBezTo>
                  <a:pt x="5" y="34"/>
                  <a:pt x="5" y="34"/>
                  <a:pt x="5" y="34"/>
                </a:cubicBezTo>
                <a:cubicBezTo>
                  <a:pt x="5" y="35"/>
                  <a:pt x="5" y="35"/>
                  <a:pt x="5" y="35"/>
                </a:cubicBezTo>
                <a:cubicBezTo>
                  <a:pt x="5" y="35"/>
                  <a:pt x="4" y="36"/>
                  <a:pt x="4" y="36"/>
                </a:cubicBezTo>
                <a:cubicBezTo>
                  <a:pt x="0" y="45"/>
                  <a:pt x="17" y="60"/>
                  <a:pt x="42" y="72"/>
                </a:cubicBezTo>
                <a:cubicBezTo>
                  <a:pt x="66" y="83"/>
                  <a:pt x="89" y="85"/>
                  <a:pt x="93" y="78"/>
                </a:cubicBezTo>
                <a:close/>
                <a:moveTo>
                  <a:pt x="112" y="76"/>
                </a:moveTo>
                <a:cubicBezTo>
                  <a:pt x="107" y="80"/>
                  <a:pt x="101" y="85"/>
                  <a:pt x="96" y="91"/>
                </a:cubicBezTo>
                <a:cubicBezTo>
                  <a:pt x="69" y="120"/>
                  <a:pt x="55" y="150"/>
                  <a:pt x="65" y="159"/>
                </a:cubicBezTo>
                <a:cubicBezTo>
                  <a:pt x="72" y="166"/>
                  <a:pt x="88" y="160"/>
                  <a:pt x="107" y="146"/>
                </a:cubicBezTo>
                <a:lnTo>
                  <a:pt x="112" y="76"/>
                </a:ln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58" tIns="45730" rIns="91458" bIns="45730" numCol="1" anchor="t" anchorCtr="0" compatLnSpc="1"/>
          <a:lstStyle/>
          <a:p>
            <a:endParaRPr lang="zh-CN" altLang="en-US">
              <a:latin typeface="Arial" panose="020B0604020202020204" pitchFamily="34" charset="0"/>
            </a:endParaRPr>
          </a:p>
        </p:txBody>
      </p:sp>
      <p:sp>
        <p:nvSpPr>
          <p:cNvPr id="241" name="KSO_Shape"/>
          <p:cNvSpPr/>
          <p:nvPr/>
        </p:nvSpPr>
        <p:spPr bwMode="auto">
          <a:xfrm>
            <a:off x="4583249" y="4592865"/>
            <a:ext cx="773569" cy="98150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lIns="121935" tIns="60968" rIns="121935" bIns="6096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2" name="KSO_Shape"/>
          <p:cNvSpPr/>
          <p:nvPr/>
        </p:nvSpPr>
        <p:spPr bwMode="auto">
          <a:xfrm>
            <a:off x="3175280" y="3723230"/>
            <a:ext cx="855028" cy="79821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lIns="121935" tIns="60968" rIns="121935" bIns="6096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3" name="KSO_Shape"/>
          <p:cNvSpPr/>
          <p:nvPr/>
        </p:nvSpPr>
        <p:spPr bwMode="auto">
          <a:xfrm>
            <a:off x="5876620" y="5510940"/>
            <a:ext cx="660624" cy="660773"/>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lIns="121935" tIns="60968" rIns="121935" bIns="60968"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left)">
                                      <p:cBhvr>
                                        <p:cTn id="11" dur="500"/>
                                        <p:tgtEl>
                                          <p:spTgt spid="2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6"/>
                                        </p:tgtEl>
                                        <p:attrNameLst>
                                          <p:attrName>style.visibility</p:attrName>
                                        </p:attrNameLst>
                                      </p:cBhvr>
                                      <p:to>
                                        <p:strVal val="visible"/>
                                      </p:to>
                                    </p:set>
                                    <p:anim calcmode="lin" valueType="num">
                                      <p:cBhvr>
                                        <p:cTn id="19" dur="500" fill="hold"/>
                                        <p:tgtEl>
                                          <p:spTgt spid="22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6"/>
                                        </p:tgtEl>
                                        <p:attrNameLst>
                                          <p:attrName>ppt_y</p:attrName>
                                        </p:attrNameLst>
                                      </p:cBhvr>
                                      <p:tavLst>
                                        <p:tav tm="0">
                                          <p:val>
                                            <p:strVal val="#ppt_y"/>
                                          </p:val>
                                        </p:tav>
                                        <p:tav tm="100000">
                                          <p:val>
                                            <p:strVal val="#ppt_y"/>
                                          </p:val>
                                        </p:tav>
                                      </p:tavLst>
                                    </p:anim>
                                    <p:anim calcmode="lin" valueType="num">
                                      <p:cBhvr>
                                        <p:cTn id="21" dur="500" fill="hold"/>
                                        <p:tgtEl>
                                          <p:spTgt spid="22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6"/>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wipe(left)">
                                      <p:cBhvr>
                                        <p:cTn id="27" dur="500"/>
                                        <p:tgtEl>
                                          <p:spTgt spid="222"/>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fade">
                                      <p:cBhvr>
                                        <p:cTn id="31" dur="500"/>
                                        <p:tgtEl>
                                          <p:spTgt spid="218"/>
                                        </p:tgtEl>
                                      </p:cBhvr>
                                    </p:animEffect>
                                  </p:childTnLst>
                                </p:cTn>
                              </p:par>
                            </p:childTnLst>
                          </p:cTn>
                        </p:par>
                        <p:par>
                          <p:cTn id="32" fill="hold">
                            <p:stCondLst>
                              <p:cond delay="4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27"/>
                                        </p:tgtEl>
                                        <p:attrNameLst>
                                          <p:attrName>style.visibility</p:attrName>
                                        </p:attrNameLst>
                                      </p:cBhvr>
                                      <p:to>
                                        <p:strVal val="visible"/>
                                      </p:to>
                                    </p:set>
                                    <p:anim calcmode="lin" valueType="num">
                                      <p:cBhvr>
                                        <p:cTn id="35" dur="500" fill="hold"/>
                                        <p:tgtEl>
                                          <p:spTgt spid="22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27"/>
                                        </p:tgtEl>
                                        <p:attrNameLst>
                                          <p:attrName>ppt_y</p:attrName>
                                        </p:attrNameLst>
                                      </p:cBhvr>
                                      <p:tavLst>
                                        <p:tav tm="0">
                                          <p:val>
                                            <p:strVal val="#ppt_y"/>
                                          </p:val>
                                        </p:tav>
                                        <p:tav tm="100000">
                                          <p:val>
                                            <p:strVal val="#ppt_y"/>
                                          </p:val>
                                        </p:tav>
                                      </p:tavLst>
                                    </p:anim>
                                    <p:anim calcmode="lin" valueType="num">
                                      <p:cBhvr>
                                        <p:cTn id="37" dur="500" fill="hold"/>
                                        <p:tgtEl>
                                          <p:spTgt spid="22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2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27"/>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wipe(left)">
                                      <p:cBhvr>
                                        <p:cTn id="43" dur="500"/>
                                        <p:tgtEl>
                                          <p:spTgt spid="22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fade">
                                      <p:cBhvr>
                                        <p:cTn id="47" dur="500"/>
                                        <p:tgtEl>
                                          <p:spTgt spid="224"/>
                                        </p:tgtEl>
                                      </p:cBhvr>
                                    </p:animEffect>
                                  </p:childTnLst>
                                </p:cTn>
                              </p:par>
                            </p:childTnLst>
                          </p:cTn>
                        </p:par>
                        <p:par>
                          <p:cTn id="48" fill="hold">
                            <p:stCondLst>
                              <p:cond delay="60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28"/>
                                        </p:tgtEl>
                                        <p:attrNameLst>
                                          <p:attrName>style.visibility</p:attrName>
                                        </p:attrNameLst>
                                      </p:cBhvr>
                                      <p:to>
                                        <p:strVal val="visible"/>
                                      </p:to>
                                    </p:set>
                                    <p:anim calcmode="lin" valueType="num">
                                      <p:cBhvr>
                                        <p:cTn id="51" dur="500" fill="hold"/>
                                        <p:tgtEl>
                                          <p:spTgt spid="22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28"/>
                                        </p:tgtEl>
                                        <p:attrNameLst>
                                          <p:attrName>ppt_y</p:attrName>
                                        </p:attrNameLst>
                                      </p:cBhvr>
                                      <p:tavLst>
                                        <p:tav tm="0">
                                          <p:val>
                                            <p:strVal val="#ppt_y"/>
                                          </p:val>
                                        </p:tav>
                                        <p:tav tm="100000">
                                          <p:val>
                                            <p:strVal val="#ppt_y"/>
                                          </p:val>
                                        </p:tav>
                                      </p:tavLst>
                                    </p:anim>
                                    <p:anim calcmode="lin" valueType="num">
                                      <p:cBhvr>
                                        <p:cTn id="53" dur="500" fill="hold"/>
                                        <p:tgtEl>
                                          <p:spTgt spid="22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2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28"/>
                                        </p:tgtEl>
                                      </p:cBhvr>
                                    </p:animEffect>
                                  </p:childTnLst>
                                </p:cTn>
                              </p:par>
                            </p:childTnLst>
                          </p:cTn>
                        </p:par>
                        <p:par>
                          <p:cTn id="56" fill="hold">
                            <p:stCondLst>
                              <p:cond delay="6949"/>
                            </p:stCondLst>
                            <p:childTnLst>
                              <p:par>
                                <p:cTn id="57" presetID="22" presetClass="entr" presetSubtype="8" fill="hold" nodeType="afterEffect">
                                  <p:stCondLst>
                                    <p:cond delay="0"/>
                                  </p:stCondLst>
                                  <p:childTnLst>
                                    <p:set>
                                      <p:cBhvr>
                                        <p:cTn id="58" dur="1" fill="hold">
                                          <p:stCondLst>
                                            <p:cond delay="0"/>
                                          </p:stCondLst>
                                        </p:cTn>
                                        <p:tgtEl>
                                          <p:spTgt spid="230"/>
                                        </p:tgtEl>
                                        <p:attrNameLst>
                                          <p:attrName>style.visibility</p:attrName>
                                        </p:attrNameLst>
                                      </p:cBhvr>
                                      <p:to>
                                        <p:strVal val="visible"/>
                                      </p:to>
                                    </p:set>
                                    <p:animEffect transition="in" filter="wipe(left)">
                                      <p:cBhvr>
                                        <p:cTn id="59" dur="500"/>
                                        <p:tgtEl>
                                          <p:spTgt spid="230"/>
                                        </p:tgtEl>
                                      </p:cBhvr>
                                    </p:animEffect>
                                  </p:childTnLst>
                                </p:cTn>
                              </p:par>
                            </p:childTnLst>
                          </p:cTn>
                        </p:par>
                        <p:par>
                          <p:cTn id="60" fill="hold">
                            <p:stCondLst>
                              <p:cond delay="7449"/>
                            </p:stCondLst>
                            <p:childTnLst>
                              <p:par>
                                <p:cTn id="61" presetID="10" presetClass="entr" presetSubtype="0" fill="hold" grpId="0" nodeType="afterEffect">
                                  <p:stCondLst>
                                    <p:cond delay="0"/>
                                  </p:stCondLst>
                                  <p:childTnLst>
                                    <p:set>
                                      <p:cBhvr>
                                        <p:cTn id="62" dur="1" fill="hold">
                                          <p:stCondLst>
                                            <p:cond delay="0"/>
                                          </p:stCondLst>
                                        </p:cTn>
                                        <p:tgtEl>
                                          <p:spTgt spid="217"/>
                                        </p:tgtEl>
                                        <p:attrNameLst>
                                          <p:attrName>style.visibility</p:attrName>
                                        </p:attrNameLst>
                                      </p:cBhvr>
                                      <p:to>
                                        <p:strVal val="visible"/>
                                      </p:to>
                                    </p:set>
                                    <p:animEffect transition="in" filter="fade">
                                      <p:cBhvr>
                                        <p:cTn id="63" dur="500"/>
                                        <p:tgtEl>
                                          <p:spTgt spid="217"/>
                                        </p:tgtEl>
                                      </p:cBhvr>
                                    </p:animEffect>
                                  </p:childTnLst>
                                </p:cTn>
                              </p:par>
                            </p:childTnLst>
                          </p:cTn>
                        </p:par>
                        <p:par>
                          <p:cTn id="64" fill="hold">
                            <p:stCondLst>
                              <p:cond delay="7949"/>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31"/>
                                        </p:tgtEl>
                                        <p:attrNameLst>
                                          <p:attrName>style.visibility</p:attrName>
                                        </p:attrNameLst>
                                      </p:cBhvr>
                                      <p:to>
                                        <p:strVal val="visible"/>
                                      </p:to>
                                    </p:set>
                                    <p:anim calcmode="lin" valueType="num">
                                      <p:cBhvr>
                                        <p:cTn id="67" dur="500" fill="hold"/>
                                        <p:tgtEl>
                                          <p:spTgt spid="23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31"/>
                                        </p:tgtEl>
                                        <p:attrNameLst>
                                          <p:attrName>ppt_y</p:attrName>
                                        </p:attrNameLst>
                                      </p:cBhvr>
                                      <p:tavLst>
                                        <p:tav tm="0">
                                          <p:val>
                                            <p:strVal val="#ppt_y"/>
                                          </p:val>
                                        </p:tav>
                                        <p:tav tm="100000">
                                          <p:val>
                                            <p:strVal val="#ppt_y"/>
                                          </p:val>
                                        </p:tav>
                                      </p:tavLst>
                                    </p:anim>
                                    <p:anim calcmode="lin" valueType="num">
                                      <p:cBhvr>
                                        <p:cTn id="69" dur="500" fill="hold"/>
                                        <p:tgtEl>
                                          <p:spTgt spid="23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3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31"/>
                                        </p:tgtEl>
                                      </p:cBhvr>
                                    </p:animEffect>
                                  </p:childTnLst>
                                </p:cTn>
                              </p:par>
                            </p:childTnLst>
                          </p:cTn>
                        </p:par>
                        <p:par>
                          <p:cTn id="72" fill="hold">
                            <p:stCondLst>
                              <p:cond delay="9500"/>
                            </p:stCondLst>
                            <p:childTnLst>
                              <p:par>
                                <p:cTn id="73" presetID="22" presetClass="entr" presetSubtype="8" fill="hold" nodeType="afterEffect">
                                  <p:stCondLst>
                                    <p:cond delay="0"/>
                                  </p:stCondLst>
                                  <p:childTnLst>
                                    <p:set>
                                      <p:cBhvr>
                                        <p:cTn id="74" dur="1" fill="hold">
                                          <p:stCondLst>
                                            <p:cond delay="0"/>
                                          </p:stCondLst>
                                        </p:cTn>
                                        <p:tgtEl>
                                          <p:spTgt spid="233"/>
                                        </p:tgtEl>
                                        <p:attrNameLst>
                                          <p:attrName>style.visibility</p:attrName>
                                        </p:attrNameLst>
                                      </p:cBhvr>
                                      <p:to>
                                        <p:strVal val="visible"/>
                                      </p:to>
                                    </p:set>
                                    <p:animEffect transition="in" filter="wipe(left)">
                                      <p:cBhvr>
                                        <p:cTn id="75" dur="500"/>
                                        <p:tgtEl>
                                          <p:spTgt spid="233"/>
                                        </p:tgtEl>
                                      </p:cBhvr>
                                    </p:animEffect>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234"/>
                                        </p:tgtEl>
                                        <p:attrNameLst>
                                          <p:attrName>style.visibility</p:attrName>
                                        </p:attrNameLst>
                                      </p:cBhvr>
                                      <p:to>
                                        <p:strVal val="visible"/>
                                      </p:to>
                                    </p:set>
                                    <p:animEffect transition="in" filter="fade">
                                      <p:cBhvr>
                                        <p:cTn id="79" dur="500"/>
                                        <p:tgtEl>
                                          <p:spTgt spid="234"/>
                                        </p:tgtEl>
                                      </p:cBhvr>
                                    </p:animEffect>
                                  </p:childTnLst>
                                </p:cTn>
                              </p:par>
                            </p:childTnLst>
                          </p:cTn>
                        </p:par>
                        <p:par>
                          <p:cTn id="80" fill="hold">
                            <p:stCondLst>
                              <p:cond delay="105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35"/>
                                        </p:tgtEl>
                                        <p:attrNameLst>
                                          <p:attrName>style.visibility</p:attrName>
                                        </p:attrNameLst>
                                      </p:cBhvr>
                                      <p:to>
                                        <p:strVal val="visible"/>
                                      </p:to>
                                    </p:set>
                                    <p:anim calcmode="lin" valueType="num">
                                      <p:cBhvr>
                                        <p:cTn id="83" dur="500" fill="hold"/>
                                        <p:tgtEl>
                                          <p:spTgt spid="235"/>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35"/>
                                        </p:tgtEl>
                                        <p:attrNameLst>
                                          <p:attrName>ppt_y</p:attrName>
                                        </p:attrNameLst>
                                      </p:cBhvr>
                                      <p:tavLst>
                                        <p:tav tm="0">
                                          <p:val>
                                            <p:strVal val="#ppt_y"/>
                                          </p:val>
                                        </p:tav>
                                        <p:tav tm="100000">
                                          <p:val>
                                            <p:strVal val="#ppt_y"/>
                                          </p:val>
                                        </p:tav>
                                      </p:tavLst>
                                    </p:anim>
                                    <p:anim calcmode="lin" valueType="num">
                                      <p:cBhvr>
                                        <p:cTn id="85" dur="500" fill="hold"/>
                                        <p:tgtEl>
                                          <p:spTgt spid="235"/>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35"/>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35"/>
                                        </p:tgtEl>
                                      </p:cBhvr>
                                    </p:animEffect>
                                  </p:childTnLst>
                                </p:cTn>
                              </p:par>
                            </p:childTnLst>
                          </p:cTn>
                        </p:par>
                        <p:par>
                          <p:cTn id="88" fill="hold">
                            <p:stCondLst>
                              <p:cond delay="11399"/>
                            </p:stCondLst>
                            <p:childTnLst>
                              <p:par>
                                <p:cTn id="89" presetID="31" presetClass="entr" presetSubtype="0" fill="hold" nodeType="afterEffect">
                                  <p:stCondLst>
                                    <p:cond delay="0"/>
                                  </p:stCondLst>
                                  <p:childTnLst>
                                    <p:set>
                                      <p:cBhvr>
                                        <p:cTn id="90" dur="1" fill="hold">
                                          <p:stCondLst>
                                            <p:cond delay="0"/>
                                          </p:stCondLst>
                                        </p:cTn>
                                        <p:tgtEl>
                                          <p:spTgt spid="237"/>
                                        </p:tgtEl>
                                        <p:attrNameLst>
                                          <p:attrName>style.visibility</p:attrName>
                                        </p:attrNameLst>
                                      </p:cBhvr>
                                      <p:to>
                                        <p:strVal val="visible"/>
                                      </p:to>
                                    </p:set>
                                    <p:anim calcmode="lin" valueType="num">
                                      <p:cBhvr>
                                        <p:cTn id="91" dur="500" fill="hold"/>
                                        <p:tgtEl>
                                          <p:spTgt spid="237"/>
                                        </p:tgtEl>
                                        <p:attrNameLst>
                                          <p:attrName>ppt_w</p:attrName>
                                        </p:attrNameLst>
                                      </p:cBhvr>
                                      <p:tavLst>
                                        <p:tav tm="0">
                                          <p:val>
                                            <p:fltVal val="0"/>
                                          </p:val>
                                        </p:tav>
                                        <p:tav tm="100000">
                                          <p:val>
                                            <p:strVal val="#ppt_w"/>
                                          </p:val>
                                        </p:tav>
                                      </p:tavLst>
                                    </p:anim>
                                    <p:anim calcmode="lin" valueType="num">
                                      <p:cBhvr>
                                        <p:cTn id="92" dur="500" fill="hold"/>
                                        <p:tgtEl>
                                          <p:spTgt spid="237"/>
                                        </p:tgtEl>
                                        <p:attrNameLst>
                                          <p:attrName>ppt_h</p:attrName>
                                        </p:attrNameLst>
                                      </p:cBhvr>
                                      <p:tavLst>
                                        <p:tav tm="0">
                                          <p:val>
                                            <p:fltVal val="0"/>
                                          </p:val>
                                        </p:tav>
                                        <p:tav tm="100000">
                                          <p:val>
                                            <p:strVal val="#ppt_h"/>
                                          </p:val>
                                        </p:tav>
                                      </p:tavLst>
                                    </p:anim>
                                    <p:anim calcmode="lin" valueType="num">
                                      <p:cBhvr>
                                        <p:cTn id="93" dur="500" fill="hold"/>
                                        <p:tgtEl>
                                          <p:spTgt spid="237"/>
                                        </p:tgtEl>
                                        <p:attrNameLst>
                                          <p:attrName>style.rotation</p:attrName>
                                        </p:attrNameLst>
                                      </p:cBhvr>
                                      <p:tavLst>
                                        <p:tav tm="0">
                                          <p:val>
                                            <p:fltVal val="90"/>
                                          </p:val>
                                        </p:tav>
                                        <p:tav tm="100000">
                                          <p:val>
                                            <p:fltVal val="0"/>
                                          </p:val>
                                        </p:tav>
                                      </p:tavLst>
                                    </p:anim>
                                    <p:animEffect transition="in" filter="fade">
                                      <p:cBhvr>
                                        <p:cTn id="94" dur="500"/>
                                        <p:tgtEl>
                                          <p:spTgt spid="23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0"/>
                                        </p:tgtEl>
                                        <p:attrNameLst>
                                          <p:attrName>style.visibility</p:attrName>
                                        </p:attrNameLst>
                                      </p:cBhvr>
                                      <p:to>
                                        <p:strVal val="visible"/>
                                      </p:to>
                                    </p:set>
                                    <p:anim calcmode="lin" valueType="num">
                                      <p:cBhvr>
                                        <p:cTn id="97" dur="500" fill="hold"/>
                                        <p:tgtEl>
                                          <p:spTgt spid="240"/>
                                        </p:tgtEl>
                                        <p:attrNameLst>
                                          <p:attrName>ppt_w</p:attrName>
                                        </p:attrNameLst>
                                      </p:cBhvr>
                                      <p:tavLst>
                                        <p:tav tm="0">
                                          <p:val>
                                            <p:fltVal val="0"/>
                                          </p:val>
                                        </p:tav>
                                        <p:tav tm="100000">
                                          <p:val>
                                            <p:strVal val="#ppt_w"/>
                                          </p:val>
                                        </p:tav>
                                      </p:tavLst>
                                    </p:anim>
                                    <p:anim calcmode="lin" valueType="num">
                                      <p:cBhvr>
                                        <p:cTn id="98" dur="500" fill="hold"/>
                                        <p:tgtEl>
                                          <p:spTgt spid="240"/>
                                        </p:tgtEl>
                                        <p:attrNameLst>
                                          <p:attrName>ppt_h</p:attrName>
                                        </p:attrNameLst>
                                      </p:cBhvr>
                                      <p:tavLst>
                                        <p:tav tm="0">
                                          <p:val>
                                            <p:fltVal val="0"/>
                                          </p:val>
                                        </p:tav>
                                        <p:tav tm="100000">
                                          <p:val>
                                            <p:strVal val="#ppt_h"/>
                                          </p:val>
                                        </p:tav>
                                      </p:tavLst>
                                    </p:anim>
                                    <p:animEffect transition="in" filter="fade">
                                      <p:cBhvr>
                                        <p:cTn id="9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7" grpId="0" animBg="1"/>
      <p:bldP spid="218" grpId="0" animBg="1"/>
      <p:bldP spid="224" grpId="0" animBg="1"/>
      <p:bldP spid="225" grpId="0" animBg="1"/>
      <p:bldP spid="226" grpId="0"/>
      <p:bldP spid="227" grpId="0"/>
      <p:bldP spid="228" grpId="0"/>
      <p:bldP spid="231" grpId="0"/>
      <p:bldP spid="234" grpId="0" animBg="1"/>
      <p:bldP spid="235" grpId="0"/>
      <p:bldP spid="2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二、品牌特色建设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028917" y="817247"/>
            <a:ext cx="7586488" cy="398780"/>
          </a:xfrm>
          <a:prstGeom prst="rect">
            <a:avLst/>
          </a:prstGeom>
        </p:spPr>
        <p:txBody>
          <a:bodyPr wrap="square">
            <a:spAutoFit/>
          </a:bodyPr>
          <a:lstStyle/>
          <a:p>
            <a:pPr fontAlgn="auto">
              <a:spcBef>
                <a:spcPts val="0"/>
              </a:spcBef>
              <a:spcAft>
                <a:spcPts val="0"/>
              </a:spcAft>
              <a:defRPr/>
            </a:pPr>
            <a:r>
              <a:rPr lang="zh-CN" altLang="en-US" sz="2000" b="1">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接轨国际，协同境外行企校，促成标准、项目、成果对接</a:t>
            </a:r>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6" name="矩形 95"/>
          <p:cNvSpPr/>
          <p:nvPr/>
        </p:nvSpPr>
        <p:spPr>
          <a:xfrm>
            <a:off x="9085919" y="2900686"/>
            <a:ext cx="2031308" cy="369324"/>
          </a:xfrm>
          <a:prstGeom prst="rect">
            <a:avLst/>
          </a:prstGeom>
        </p:spPr>
        <p:txBody>
          <a:bodyPr wrap="none" lIns="91431" tIns="45716" rIns="91431" bIns="45716">
            <a:spAutoFit/>
          </a:bodyPr>
          <a:lstStyle/>
          <a:p>
            <a:pPr algn="ctr" fontAlgn="auto">
              <a:spcBef>
                <a:spcPts val="0"/>
              </a:spcBef>
              <a:spcAft>
                <a:spcPts val="0"/>
              </a:spcAft>
              <a:defRPr/>
            </a:pPr>
            <a:r>
              <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rPr>
              <a:t>境外会展行业协会</a:t>
            </a:r>
            <a:endPar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矩形 96"/>
          <p:cNvSpPr>
            <a:spLocks noChangeArrowheads="1"/>
          </p:cNvSpPr>
          <p:nvPr/>
        </p:nvSpPr>
        <p:spPr bwMode="auto">
          <a:xfrm>
            <a:off x="9121923" y="3239921"/>
            <a:ext cx="3312368" cy="8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auto">
              <a:spcBef>
                <a:spcPts val="0"/>
              </a:spcBef>
              <a:spcAft>
                <a:spcPts val="0"/>
              </a:spcAft>
              <a:defRPr/>
            </a:pPr>
            <a:r>
              <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rPr>
              <a:t>亚洲展览会议协会联盟（AFECA）</a:t>
            </a:r>
            <a:endPar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mn-ea"/>
              </a:rPr>
              <a:t>台湾中华会展贸易促进会</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mn-ea"/>
              </a:rPr>
              <a:t>澳门会展旅游文化业学会</a:t>
            </a:r>
            <a:endParaRPr lang="zh-CN" altLang="en-US" sz="1400" dirty="0">
              <a:solidFill>
                <a:schemeClr val="tx1">
                  <a:lumMod val="65000"/>
                  <a:lumOff val="35000"/>
                </a:schemeClr>
              </a:solidFill>
              <a:sym typeface="微软雅黑" panose="020B0503020204020204" pitchFamily="34" charset="-122"/>
            </a:endParaRPr>
          </a:p>
        </p:txBody>
      </p:sp>
      <p:sp>
        <p:nvSpPr>
          <p:cNvPr id="105" name="矩形 104"/>
          <p:cNvSpPr/>
          <p:nvPr/>
        </p:nvSpPr>
        <p:spPr>
          <a:xfrm>
            <a:off x="9092974" y="4158924"/>
            <a:ext cx="1569642" cy="369324"/>
          </a:xfrm>
          <a:prstGeom prst="rect">
            <a:avLst/>
          </a:prstGeom>
        </p:spPr>
        <p:txBody>
          <a:bodyPr wrap="none" lIns="91431" tIns="45716" rIns="91431" bIns="45716">
            <a:spAutoFit/>
          </a:bodyPr>
          <a:lstStyle/>
          <a:p>
            <a:pPr algn="ctr" fontAlgn="auto">
              <a:spcBef>
                <a:spcPts val="0"/>
              </a:spcBef>
              <a:spcAft>
                <a:spcPts val="0"/>
              </a:spcAft>
              <a:defRPr/>
            </a:pPr>
            <a:r>
              <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rPr>
              <a:t>国际会展企业</a:t>
            </a:r>
            <a:endPar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9080012" y="4498110"/>
            <a:ext cx="3312368"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rPr>
              <a:t>鸿威国际会展集团等</a:t>
            </a:r>
            <a:endParaRPr lang="zh-CN" altLang="en-US" sz="1400" dirty="0">
              <a:solidFill>
                <a:schemeClr val="tx1">
                  <a:lumMod val="65000"/>
                  <a:lumOff val="35000"/>
                </a:schemeClr>
              </a:solidFill>
              <a:sym typeface="微软雅黑" panose="020B0503020204020204" pitchFamily="34" charset="-122"/>
            </a:endParaRPr>
          </a:p>
        </p:txBody>
      </p:sp>
      <p:sp>
        <p:nvSpPr>
          <p:cNvPr id="109" name="矩形 108"/>
          <p:cNvSpPr/>
          <p:nvPr/>
        </p:nvSpPr>
        <p:spPr>
          <a:xfrm>
            <a:off x="9096407" y="4930902"/>
            <a:ext cx="1569642" cy="369324"/>
          </a:xfrm>
          <a:prstGeom prst="rect">
            <a:avLst/>
          </a:prstGeom>
        </p:spPr>
        <p:txBody>
          <a:bodyPr wrap="none" lIns="91431" tIns="45716" rIns="91431" bIns="45716">
            <a:spAutoFit/>
          </a:bodyPr>
          <a:lstStyle/>
          <a:p>
            <a:pPr algn="ctr" fontAlgn="auto">
              <a:spcBef>
                <a:spcPts val="0"/>
              </a:spcBef>
              <a:spcAft>
                <a:spcPts val="0"/>
              </a:spcAft>
              <a:defRPr/>
            </a:pPr>
            <a:r>
              <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rPr>
              <a:t>国际会展院校</a:t>
            </a:r>
            <a:endParaRPr lang="zh-CN" altLang="en-US"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9083445" y="5270088"/>
            <a:ext cx="331236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auto">
              <a:spcBef>
                <a:spcPts val="0"/>
              </a:spcBef>
              <a:spcAft>
                <a:spcPts val="0"/>
              </a:spcAft>
              <a:defRPr/>
            </a:pPr>
            <a:r>
              <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rPr>
              <a:t>澳大利亚北悉尼学院</a:t>
            </a:r>
            <a:endPar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rPr>
              <a:t>英国曼切斯特城市大学等</a:t>
            </a:r>
            <a:endParaRPr lang="zh-CN" altLang="en-US" sz="14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Line 23"/>
          <p:cNvSpPr>
            <a:spLocks noChangeShapeType="1"/>
          </p:cNvSpPr>
          <p:nvPr/>
        </p:nvSpPr>
        <p:spPr bwMode="auto">
          <a:xfrm flipH="1">
            <a:off x="5946341" y="2141109"/>
            <a:ext cx="2264409" cy="0"/>
          </a:xfrm>
          <a:prstGeom prst="line">
            <a:avLst/>
          </a:prstGeom>
          <a:noFill/>
          <a:ln w="5" cap="flat">
            <a:solidFill>
              <a:srgbClr val="222A35"/>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68" name="Freeform 24"/>
          <p:cNvSpPr>
            <a:spLocks noEditPoints="1"/>
          </p:cNvSpPr>
          <p:nvPr/>
        </p:nvSpPr>
        <p:spPr bwMode="auto">
          <a:xfrm>
            <a:off x="7244456" y="1965771"/>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5">
              <a:lumMod val="7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69" name="Freeform 25"/>
          <p:cNvSpPr>
            <a:spLocks noEditPoints="1"/>
          </p:cNvSpPr>
          <p:nvPr/>
        </p:nvSpPr>
        <p:spPr bwMode="auto">
          <a:xfrm>
            <a:off x="6707325" y="1965771"/>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70" name="Freeform 26"/>
          <p:cNvSpPr>
            <a:spLocks noEditPoints="1"/>
          </p:cNvSpPr>
          <p:nvPr/>
        </p:nvSpPr>
        <p:spPr bwMode="auto">
          <a:xfrm>
            <a:off x="6155938" y="1965771"/>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1">
              <a:lumMod val="7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71" name="Freeform 27"/>
          <p:cNvSpPr/>
          <p:nvPr/>
        </p:nvSpPr>
        <p:spPr bwMode="auto">
          <a:xfrm>
            <a:off x="7353588" y="2245977"/>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5">
              <a:lumMod val="7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72" name="Freeform 28"/>
          <p:cNvSpPr/>
          <p:nvPr/>
        </p:nvSpPr>
        <p:spPr bwMode="auto">
          <a:xfrm>
            <a:off x="6780526" y="2245978"/>
            <a:ext cx="2315882"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73" name="Freeform 29"/>
          <p:cNvSpPr/>
          <p:nvPr/>
        </p:nvSpPr>
        <p:spPr bwMode="auto">
          <a:xfrm>
            <a:off x="6293385" y="2141109"/>
            <a:ext cx="2803024" cy="3322309"/>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1">
              <a:lumMod val="7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66" name="Oval 22"/>
          <p:cNvSpPr>
            <a:spLocks noChangeArrowheads="1"/>
          </p:cNvSpPr>
          <p:nvPr/>
        </p:nvSpPr>
        <p:spPr bwMode="auto">
          <a:xfrm>
            <a:off x="8148671" y="1678413"/>
            <a:ext cx="1034722" cy="1034056"/>
          </a:xfrm>
          <a:prstGeom prst="ellipse">
            <a:avLst/>
          </a:prstGeom>
          <a:solidFill>
            <a:srgbClr val="92D050"/>
          </a:solidFill>
          <a:ln>
            <a:noFill/>
          </a:ln>
        </p:spPr>
        <p:txBody>
          <a:bodyPr vert="horz" wrap="square" lIns="75493" tIns="37746" rIns="75493" bIns="37746" numCol="1" anchor="ctr" anchorCtr="0" compatLnSpc="1"/>
          <a:lstStyle/>
          <a:p>
            <a:pPr algn="ctr"/>
            <a:r>
              <a:rPr lang="zh-CN" altLang="en-US" b="1">
                <a:solidFill>
                  <a:schemeClr val="bg1"/>
                </a:solidFill>
                <a:latin typeface="微软雅黑" panose="020B0503020204020204" pitchFamily="34" charset="-122"/>
                <a:ea typeface="微软雅黑" panose="020B0503020204020204" pitchFamily="34" charset="-122"/>
              </a:rPr>
              <a:t>国际合作</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76735" y="1852646"/>
            <a:ext cx="4942072" cy="3428955"/>
            <a:chOff x="676735" y="1852646"/>
            <a:chExt cx="4942072" cy="3428955"/>
          </a:xfrm>
        </p:grpSpPr>
        <p:sp>
          <p:nvSpPr>
            <p:cNvPr id="82" name="Oval 60"/>
            <p:cNvSpPr>
              <a:spLocks noChangeArrowheads="1"/>
            </p:cNvSpPr>
            <p:nvPr/>
          </p:nvSpPr>
          <p:spPr bwMode="auto">
            <a:xfrm>
              <a:off x="676735" y="2995476"/>
              <a:ext cx="1351013" cy="1352564"/>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zh-CN" altLang="en-US">
                <a:latin typeface="Calibri" panose="020F0502020204030204" pitchFamily="34" charset="0"/>
              </a:endParaRPr>
            </a:p>
          </p:txBody>
        </p:sp>
        <p:sp>
          <p:nvSpPr>
            <p:cNvPr id="83" name="Text Box 64"/>
            <p:cNvSpPr txBox="1">
              <a:spLocks noChangeArrowheads="1"/>
            </p:cNvSpPr>
            <p:nvPr/>
          </p:nvSpPr>
          <p:spPr bwMode="auto">
            <a:xfrm>
              <a:off x="772321" y="3240581"/>
              <a:ext cx="1159840" cy="923330"/>
            </a:xfrm>
            <a:prstGeom prst="rect">
              <a:avLst/>
            </a:prstGeom>
            <a:noFill/>
            <a:ln w="9525">
              <a:noFill/>
              <a:miter lim="800000"/>
            </a:ln>
          </p:spPr>
          <p:txBody>
            <a:bodyPr wrap="square">
              <a:spAutoFit/>
            </a:bodyPr>
            <a:lstStyle/>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协同境外行企校</a:t>
              </a:r>
              <a:endParaRPr lang="en-US" altLang="ko-KR" b="1">
                <a:solidFill>
                  <a:schemeClr val="bg1"/>
                </a:solidFill>
                <a:latin typeface="微软雅黑" panose="020B0503020204020204" pitchFamily="34" charset="-122"/>
                <a:ea typeface="微软雅黑" panose="020B0503020204020204" pitchFamily="34" charset="-122"/>
              </a:endParaRPr>
            </a:p>
          </p:txBody>
        </p:sp>
        <p:sp>
          <p:nvSpPr>
            <p:cNvPr id="87" name="Arc 75"/>
            <p:cNvSpPr/>
            <p:nvPr/>
          </p:nvSpPr>
          <p:spPr bwMode="auto">
            <a:xfrm>
              <a:off x="1353010" y="2477951"/>
              <a:ext cx="1211413" cy="2362333"/>
            </a:xfrm>
            <a:custGeom>
              <a:avLst/>
              <a:gdLst>
                <a:gd name="T0" fmla="*/ 0 w 21600"/>
                <a:gd name="T1" fmla="*/ 0 h 43200"/>
                <a:gd name="T2" fmla="*/ 5854 w 21600"/>
                <a:gd name="T3" fmla="*/ 2418488 h 43200"/>
                <a:gd name="T4" fmla="*/ 0 w 21600"/>
                <a:gd name="T5" fmla="*/ 120924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rgbClr val="9E9E9E"/>
              </a:solidFill>
              <a:prstDash val="sysDot"/>
              <a:round/>
            </a:ln>
          </p:spPr>
          <p:txBody>
            <a:bodyPr wrap="none" anchor="ctr"/>
            <a:lstStyle/>
            <a:p>
              <a:endParaRPr lang="zh-CN" altLang="en-US"/>
            </a:p>
          </p:txBody>
        </p:sp>
        <p:grpSp>
          <p:nvGrpSpPr>
            <p:cNvPr id="88" name="组合 87"/>
            <p:cNvGrpSpPr/>
            <p:nvPr/>
          </p:nvGrpSpPr>
          <p:grpSpPr>
            <a:xfrm>
              <a:off x="1314404" y="2180867"/>
              <a:ext cx="1490553" cy="533670"/>
              <a:chOff x="5641469" y="1367721"/>
              <a:chExt cx="1525527" cy="546192"/>
            </a:xfrm>
            <a:solidFill>
              <a:srgbClr val="C00000"/>
            </a:solidFill>
          </p:grpSpPr>
          <p:sp>
            <p:nvSpPr>
              <p:cNvPr id="89" name="AutoShape 65"/>
              <p:cNvSpPr>
                <a:spLocks noChangeArrowheads="1"/>
              </p:cNvSpPr>
              <p:nvPr/>
            </p:nvSpPr>
            <p:spPr bwMode="auto">
              <a:xfrm rot="10800000">
                <a:off x="5641469" y="1367721"/>
                <a:ext cx="1525527" cy="546192"/>
              </a:xfrm>
              <a:prstGeom prst="homePlate">
                <a:avLst>
                  <a:gd name="adj" fmla="val 43731"/>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90" name="Text Box 66"/>
              <p:cNvSpPr txBox="1">
                <a:spLocks noChangeArrowheads="1"/>
              </p:cNvSpPr>
              <p:nvPr/>
            </p:nvSpPr>
            <p:spPr bwMode="auto">
              <a:xfrm>
                <a:off x="6005781" y="1498071"/>
                <a:ext cx="1028994" cy="34649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fontAlgn="auto">
                  <a:spcBef>
                    <a:spcPts val="0"/>
                  </a:spcBef>
                  <a:spcAft>
                    <a:spcPts val="0"/>
                  </a:spcAft>
                  <a:defRPr/>
                </a:pPr>
                <a:r>
                  <a:rPr lang="zh-CN" altLang="en-US" sz="1600">
                    <a:solidFill>
                      <a:schemeClr val="bg1"/>
                    </a:solidFill>
                    <a:latin typeface="微软雅黑" panose="020B0503020204020204" pitchFamily="34" charset="-122"/>
                    <a:ea typeface="微软雅黑" panose="020B0503020204020204" pitchFamily="34" charset="-122"/>
                  </a:rPr>
                  <a:t>标准对接</a:t>
                </a:r>
                <a:endParaRPr lang="en-US" altLang="ko-KR" sz="1600" dirty="0">
                  <a:solidFill>
                    <a:schemeClr val="bg1"/>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2401919" y="3388793"/>
              <a:ext cx="1490553" cy="533670"/>
              <a:chOff x="5641469" y="1367721"/>
              <a:chExt cx="1525527" cy="546192"/>
            </a:xfrm>
            <a:solidFill>
              <a:srgbClr val="C00000"/>
            </a:solidFill>
          </p:grpSpPr>
          <p:sp>
            <p:nvSpPr>
              <p:cNvPr id="112" name="AutoShape 65"/>
              <p:cNvSpPr>
                <a:spLocks noChangeArrowheads="1"/>
              </p:cNvSpPr>
              <p:nvPr/>
            </p:nvSpPr>
            <p:spPr bwMode="auto">
              <a:xfrm rot="10800000">
                <a:off x="5641469" y="1367721"/>
                <a:ext cx="1525527" cy="546192"/>
              </a:xfrm>
              <a:prstGeom prst="homePlate">
                <a:avLst>
                  <a:gd name="adj" fmla="val 43731"/>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113" name="Text Box 66"/>
              <p:cNvSpPr txBox="1">
                <a:spLocks noChangeArrowheads="1"/>
              </p:cNvSpPr>
              <p:nvPr/>
            </p:nvSpPr>
            <p:spPr bwMode="auto">
              <a:xfrm>
                <a:off x="5980435" y="1464276"/>
                <a:ext cx="1028994" cy="346498"/>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zh-CN" altLang="en-US" sz="1600">
                    <a:solidFill>
                      <a:schemeClr val="bg1"/>
                    </a:solidFill>
                    <a:latin typeface="微软雅黑" panose="020B0503020204020204" pitchFamily="34" charset="-122"/>
                    <a:ea typeface="微软雅黑" panose="020B0503020204020204" pitchFamily="34" charset="-122"/>
                  </a:rPr>
                  <a:t>项目对接</a:t>
                </a:r>
                <a:endParaRPr lang="en-US" altLang="ko-KR" sz="1600"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1210275" y="4587149"/>
              <a:ext cx="1490553" cy="533670"/>
              <a:chOff x="5641469" y="1367721"/>
              <a:chExt cx="1525527" cy="546192"/>
            </a:xfrm>
            <a:solidFill>
              <a:srgbClr val="C00000"/>
            </a:solidFill>
          </p:grpSpPr>
          <p:sp>
            <p:nvSpPr>
              <p:cNvPr id="115" name="AutoShape 65"/>
              <p:cNvSpPr>
                <a:spLocks noChangeArrowheads="1"/>
              </p:cNvSpPr>
              <p:nvPr/>
            </p:nvSpPr>
            <p:spPr bwMode="auto">
              <a:xfrm rot="10800000">
                <a:off x="5641469" y="1367721"/>
                <a:ext cx="1525527" cy="546192"/>
              </a:xfrm>
              <a:prstGeom prst="homePlate">
                <a:avLst>
                  <a:gd name="adj" fmla="val 43731"/>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116" name="Text Box 66"/>
              <p:cNvSpPr txBox="1">
                <a:spLocks noChangeArrowheads="1"/>
              </p:cNvSpPr>
              <p:nvPr/>
            </p:nvSpPr>
            <p:spPr bwMode="auto">
              <a:xfrm>
                <a:off x="6005781" y="1498071"/>
                <a:ext cx="1028994" cy="34649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fontAlgn="auto">
                  <a:spcBef>
                    <a:spcPts val="0"/>
                  </a:spcBef>
                  <a:spcAft>
                    <a:spcPts val="0"/>
                  </a:spcAft>
                  <a:defRPr/>
                </a:pPr>
                <a:r>
                  <a:rPr lang="zh-CN" altLang="en-US" sz="1600">
                    <a:solidFill>
                      <a:schemeClr val="bg1"/>
                    </a:solidFill>
                    <a:latin typeface="微软雅黑" panose="020B0503020204020204" pitchFamily="34" charset="-122"/>
                    <a:ea typeface="微软雅黑" panose="020B0503020204020204" pitchFamily="34" charset="-122"/>
                  </a:rPr>
                  <a:t>成果对接</a:t>
                </a:r>
                <a:endParaRPr lang="en-US" altLang="ko-KR" sz="1600" dirty="0">
                  <a:solidFill>
                    <a:schemeClr val="bg1"/>
                  </a:solidFill>
                  <a:latin typeface="微软雅黑" panose="020B0503020204020204" pitchFamily="34" charset="-122"/>
                  <a:ea typeface="微软雅黑" panose="020B0503020204020204" pitchFamily="34" charset="-122"/>
                </a:endParaRPr>
              </a:p>
            </p:txBody>
          </p:sp>
        </p:grpSp>
        <p:sp>
          <p:nvSpPr>
            <p:cNvPr id="117" name="文本框 116"/>
            <p:cNvSpPr txBox="1"/>
            <p:nvPr/>
          </p:nvSpPr>
          <p:spPr>
            <a:xfrm>
              <a:off x="3080829" y="1852646"/>
              <a:ext cx="2537978" cy="1077218"/>
            </a:xfrm>
            <a:prstGeom prst="rect">
              <a:avLst/>
            </a:prstGeom>
            <a:noFill/>
          </p:spPr>
          <p:txBody>
            <a:bodyPr wrap="square">
              <a:spAutoFit/>
            </a:bodyPr>
            <a:lstStyle/>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美国教育评审会（</a:t>
              </a:r>
              <a:r>
                <a:rPr lang="en-US" altLang="zh-CN" sz="1600">
                  <a:latin typeface="微软雅黑" panose="020B0503020204020204" pitchFamily="34" charset="-122"/>
                  <a:ea typeface="微软雅黑" panose="020B0503020204020204" pitchFamily="34" charset="-122"/>
                </a:rPr>
                <a:t>ACE</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国际化战略标准</a:t>
              </a:r>
              <a:endParaRPr lang="en-US" altLang="zh-CN"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国际会展人才培养标准</a:t>
              </a:r>
              <a:endParaRPr lang="en-US" altLang="zh-CN"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国际会展专业课程标准</a:t>
              </a:r>
              <a:endParaRPr lang="zh-CN" altLang="en-US" sz="1600">
                <a:latin typeface="微软雅黑" panose="020B0503020204020204" pitchFamily="34" charset="-122"/>
                <a:ea typeface="微软雅黑" panose="020B0503020204020204" pitchFamily="34" charset="-122"/>
              </a:endParaRPr>
            </a:p>
          </p:txBody>
        </p:sp>
        <p:sp>
          <p:nvSpPr>
            <p:cNvPr id="118" name="文本框 117"/>
            <p:cNvSpPr txBox="1"/>
            <p:nvPr/>
          </p:nvSpPr>
          <p:spPr>
            <a:xfrm>
              <a:off x="4068504" y="3407952"/>
              <a:ext cx="1550303" cy="584775"/>
            </a:xfrm>
            <a:prstGeom prst="rect">
              <a:avLst/>
            </a:prstGeom>
            <a:noFill/>
          </p:spPr>
          <p:txBody>
            <a:bodyPr wrap="square">
              <a:spAutoFit/>
            </a:bodyPr>
            <a:lstStyle/>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派出型项目</a:t>
              </a:r>
              <a:endParaRPr lang="zh-CN" altLang="en-US"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引入型项目</a:t>
              </a:r>
              <a:endParaRPr lang="zh-CN" altLang="en-US" sz="1600">
                <a:latin typeface="微软雅黑" panose="020B0503020204020204" pitchFamily="34" charset="-122"/>
                <a:ea typeface="微软雅黑" panose="020B0503020204020204" pitchFamily="34" charset="-122"/>
              </a:endParaRPr>
            </a:p>
          </p:txBody>
        </p:sp>
        <p:sp>
          <p:nvSpPr>
            <p:cNvPr id="119" name="文本框 118"/>
            <p:cNvSpPr txBox="1"/>
            <p:nvPr/>
          </p:nvSpPr>
          <p:spPr>
            <a:xfrm>
              <a:off x="3081786" y="4451656"/>
              <a:ext cx="2292873" cy="829945"/>
            </a:xfrm>
            <a:prstGeom prst="rect">
              <a:avLst/>
            </a:prstGeom>
            <a:noFill/>
          </p:spPr>
          <p:txBody>
            <a:bodyPr wrap="square">
              <a:spAutoFit/>
            </a:bodyPr>
            <a:lstStyle/>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国际会展数字化课程</a:t>
              </a:r>
              <a:endParaRPr lang="zh-CN" altLang="en-US"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国际会展类技能竞赛</a:t>
              </a:r>
              <a:endParaRPr lang="zh-CN" altLang="en-US" sz="160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600">
                  <a:latin typeface="微软雅黑" panose="020B0503020204020204" pitchFamily="34" charset="-122"/>
                  <a:ea typeface="微软雅黑" panose="020B0503020204020204" pitchFamily="34" charset="-122"/>
                </a:rPr>
                <a:t>国际国内资源双向融合</a:t>
              </a:r>
              <a:endParaRPr lang="zh-CN" altLang="en-US" sz="1600">
                <a:latin typeface="微软雅黑" panose="020B0503020204020204" pitchFamily="34" charset="-122"/>
                <a:ea typeface="微软雅黑" panose="020B0503020204020204" pitchFamily="34" charset="-122"/>
              </a:endParaRPr>
            </a:p>
          </p:txBody>
        </p:sp>
      </p:grpSp>
      <p:sp>
        <p:nvSpPr>
          <p:cNvPr id="3" name="矩形 2"/>
          <p:cNvSpPr/>
          <p:nvPr/>
        </p:nvSpPr>
        <p:spPr>
          <a:xfrm>
            <a:off x="2068936" y="6000960"/>
            <a:ext cx="8049171" cy="398780"/>
          </a:xfrm>
          <a:prstGeom prst="rect">
            <a:avLst/>
          </a:prstGeom>
          <a:noFill/>
        </p:spPr>
        <p:txBody>
          <a:bodyPr wrap="square">
            <a:spAutoFit/>
          </a:bodyPr>
          <a:lstStyle/>
          <a:p>
            <a:pPr algn="ctr" eaLnBrk="0" hangingPunct="0"/>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做实国际化办学</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，服务广州国际会展中心城市战略</a:t>
            </a:r>
            <a:endParaRPr lang="zh-CN" altLang="en-US" sz="2000" b="1" dirty="0">
              <a:solidFill>
                <a:schemeClr val="tx1">
                  <a:lumMod val="75000"/>
                  <a:lumOff val="25000"/>
                </a:scheme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fltVal val="0"/>
                                          </p:val>
                                        </p:tav>
                                        <p:tav tm="100000">
                                          <p:val>
                                            <p:strVal val="#ppt_h"/>
                                          </p:val>
                                        </p:tav>
                                      </p:tavLst>
                                    </p:anim>
                                    <p:animEffect transition="in" filter="fade">
                                      <p:cBhvr>
                                        <p:cTn id="17" dur="500"/>
                                        <p:tgtEl>
                                          <p:spTgt spid="6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right)">
                                      <p:cBhvr>
                                        <p:cTn id="21" dur="500"/>
                                        <p:tgtEl>
                                          <p:spTgt spid="67"/>
                                        </p:tgtEl>
                                      </p:cBhvr>
                                    </p:animEffect>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 calcmode="lin" valueType="num">
                                      <p:cBhvr>
                                        <p:cTn id="27" dur="500" fill="hold"/>
                                        <p:tgtEl>
                                          <p:spTgt spid="68"/>
                                        </p:tgtEl>
                                        <p:attrNameLst>
                                          <p:attrName>style.rotation</p:attrName>
                                        </p:attrNameLst>
                                      </p:cBhvr>
                                      <p:tavLst>
                                        <p:tav tm="0">
                                          <p:val>
                                            <p:fltVal val="360"/>
                                          </p:val>
                                        </p:tav>
                                        <p:tav tm="100000">
                                          <p:val>
                                            <p:fltVal val="0"/>
                                          </p:val>
                                        </p:tav>
                                      </p:tavLst>
                                    </p:anim>
                                    <p:animEffect transition="in" filter="fade">
                                      <p:cBhvr>
                                        <p:cTn id="28" dur="500"/>
                                        <p:tgtEl>
                                          <p:spTgt spid="68"/>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 calcmode="lin" valueType="num">
                                      <p:cBhvr>
                                        <p:cTn id="33" dur="500" fill="hold"/>
                                        <p:tgtEl>
                                          <p:spTgt spid="69"/>
                                        </p:tgtEl>
                                        <p:attrNameLst>
                                          <p:attrName>style.rotation</p:attrName>
                                        </p:attrNameLst>
                                      </p:cBhvr>
                                      <p:tavLst>
                                        <p:tav tm="0">
                                          <p:val>
                                            <p:fltVal val="360"/>
                                          </p:val>
                                        </p:tav>
                                        <p:tav tm="100000">
                                          <p:val>
                                            <p:fltVal val="0"/>
                                          </p:val>
                                        </p:tav>
                                      </p:tavLst>
                                    </p:anim>
                                    <p:animEffect transition="in" filter="fade">
                                      <p:cBhvr>
                                        <p:cTn id="34" dur="500"/>
                                        <p:tgtEl>
                                          <p:spTgt spid="69"/>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 calcmode="lin" valueType="num">
                                      <p:cBhvr>
                                        <p:cTn id="39" dur="500" fill="hold"/>
                                        <p:tgtEl>
                                          <p:spTgt spid="70"/>
                                        </p:tgtEl>
                                        <p:attrNameLst>
                                          <p:attrName>style.rotation</p:attrName>
                                        </p:attrNameLst>
                                      </p:cBhvr>
                                      <p:tavLst>
                                        <p:tav tm="0">
                                          <p:val>
                                            <p:fltVal val="360"/>
                                          </p:val>
                                        </p:tav>
                                        <p:tav tm="100000">
                                          <p:val>
                                            <p:fltVal val="0"/>
                                          </p:val>
                                        </p:tav>
                                      </p:tavLst>
                                    </p:anim>
                                    <p:animEffect transition="in" filter="fade">
                                      <p:cBhvr>
                                        <p:cTn id="40" dur="500"/>
                                        <p:tgtEl>
                                          <p:spTgt spid="70"/>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left)">
                                      <p:cBhvr>
                                        <p:cTn id="48" dur="500"/>
                                        <p:tgtEl>
                                          <p:spTgt spid="9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500"/>
                                        <p:tgtEl>
                                          <p:spTgt spid="97"/>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wipe(left)">
                                      <p:cBhvr>
                                        <p:cTn id="59" dur="500"/>
                                        <p:tgtEl>
                                          <p:spTgt spid="10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left)">
                                      <p:cBhvr>
                                        <p:cTn id="62" dur="500"/>
                                        <p:tgtEl>
                                          <p:spTgt spid="106"/>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childTnLst>
                          </p:cTn>
                        </p:par>
                        <p:par>
                          <p:cTn id="67" fill="hold">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wipe(left)">
                                      <p:cBhvr>
                                        <p:cTn id="70" dur="500"/>
                                        <p:tgtEl>
                                          <p:spTgt spid="10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wipe(left)">
                                      <p:cBhvr>
                                        <p:cTn id="73" dur="500"/>
                                        <p:tgtEl>
                                          <p:spTgt spid="110"/>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6" grpId="0"/>
      <p:bldP spid="97" grpId="0"/>
      <p:bldP spid="105" grpId="0"/>
      <p:bldP spid="106" grpId="0"/>
      <p:bldP spid="109" grpId="0"/>
      <p:bldP spid="110" grpId="0"/>
      <p:bldP spid="67" grpId="0" animBg="1"/>
      <p:bldP spid="68" grpId="0" animBg="1"/>
      <p:bldP spid="69" grpId="0" animBg="1"/>
      <p:bldP spid="70" grpId="0" animBg="1"/>
      <p:bldP spid="71" grpId="0" animBg="1"/>
      <p:bldP spid="72" grpId="0" animBg="1"/>
      <p:bldP spid="73" grpId="0" animBg="1"/>
      <p:bldP spid="66"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专业强不强，看奖杯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2" name="表格 -1"/>
          <p:cNvGraphicFramePr/>
          <p:nvPr/>
        </p:nvGraphicFramePr>
        <p:xfrm>
          <a:off x="3793331" y="1628800"/>
          <a:ext cx="7704856" cy="4392487"/>
        </p:xfrm>
        <a:graphic>
          <a:graphicData uri="http://schemas.openxmlformats.org/drawingml/2006/table">
            <a:tbl>
              <a:tblPr firstRow="1" bandRow="1">
                <a:tableStyleId>{0505E3EF-67EA-436B-97B2-0124C06EBD24}</a:tableStyleId>
              </a:tblPr>
              <a:tblGrid>
                <a:gridCol w="570869"/>
                <a:gridCol w="2747010"/>
                <a:gridCol w="3414487"/>
                <a:gridCol w="972490"/>
              </a:tblGrid>
              <a:tr h="366041">
                <a:tc>
                  <a:txBody>
                    <a:bodyPr/>
                    <a:lstStyle/>
                    <a:p>
                      <a:pPr indent="0" algn="ctr">
                        <a:buNone/>
                      </a:pPr>
                      <a:r>
                        <a:rPr lang="zh-CN" altLang="en-US" sz="2000" dirty="0">
                          <a:solidFill>
                            <a:schemeClr val="bg1"/>
                          </a:solidFill>
                          <a:latin typeface="微软雅黑" panose="020B0503020204020204" pitchFamily="34" charset="-122"/>
                          <a:ea typeface="微软雅黑" panose="020B0503020204020204" pitchFamily="34" charset="-122"/>
                        </a:rPr>
                        <a:t>序号</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2000" dirty="0">
                          <a:solidFill>
                            <a:schemeClr val="bg1"/>
                          </a:solidFill>
                          <a:latin typeface="微软雅黑" panose="020B0503020204020204" pitchFamily="34" charset="-122"/>
                          <a:ea typeface="微软雅黑" panose="020B0503020204020204" pitchFamily="34" charset="-122"/>
                        </a:rPr>
                        <a:t>奖项名称</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2000" dirty="0">
                          <a:solidFill>
                            <a:schemeClr val="bg1"/>
                          </a:solidFill>
                          <a:latin typeface="微软雅黑" panose="020B0503020204020204" pitchFamily="34" charset="-122"/>
                          <a:ea typeface="微软雅黑" panose="020B0503020204020204" pitchFamily="34" charset="-122"/>
                        </a:rPr>
                        <a:t>主办方</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2000" dirty="0">
                          <a:solidFill>
                            <a:schemeClr val="bg1"/>
                          </a:solidFill>
                          <a:latin typeface="微软雅黑" panose="020B0503020204020204" pitchFamily="34" charset="-122"/>
                          <a:ea typeface="微软雅黑" panose="020B0503020204020204" pitchFamily="34" charset="-122"/>
                        </a:rPr>
                        <a:t>举办地</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r>
              <a:tr h="732081">
                <a:tc>
                  <a:txBody>
                    <a:bodyPr/>
                    <a:lstStyle/>
                    <a:p>
                      <a:pPr indent="0" algn="ctr">
                        <a:buNone/>
                      </a:pPr>
                      <a:r>
                        <a:rPr lang="en-US" altLang="zh-CN" sz="1800" b="1">
                          <a:latin typeface="微软雅黑" panose="020B0503020204020204" pitchFamily="34" charset="-122"/>
                          <a:ea typeface="微软雅黑" panose="020B0503020204020204" pitchFamily="34" charset="-122"/>
                        </a:rPr>
                        <a:t>1</a:t>
                      </a:r>
                      <a:endParaRPr lang="en-US" altLang="zh-CN" sz="18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altLang="zh-CN" sz="1600">
                          <a:latin typeface="微软雅黑" panose="020B0503020204020204" pitchFamily="34" charset="-122"/>
                          <a:ea typeface="微软雅黑" panose="020B0503020204020204" pitchFamily="34" charset="-122"/>
                        </a:rPr>
                        <a:t>2015</a:t>
                      </a:r>
                      <a:r>
                        <a:rPr lang="zh-CN" altLang="en-US" sz="1600">
                          <a:latin typeface="微软雅黑" panose="020B0503020204020204" pitchFamily="34" charset="-122"/>
                          <a:ea typeface="微软雅黑" panose="020B0503020204020204" pitchFamily="34" charset="-122"/>
                        </a:rPr>
                        <a:t>海峡两岸大学生创意会展企划竞赛一等奖和最佳创意奖</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中华会展贸易促进会（台湾）</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中国台湾</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732081">
                <a:tc>
                  <a:txBody>
                    <a:bodyPr/>
                    <a:lstStyle/>
                    <a:p>
                      <a:pPr indent="0" algn="ctr">
                        <a:buNone/>
                      </a:pPr>
                      <a:r>
                        <a:rPr lang="en-US" altLang="zh-CN" sz="1800" b="1">
                          <a:latin typeface="微软雅黑" panose="020B0503020204020204" pitchFamily="34" charset="-122"/>
                          <a:ea typeface="微软雅黑" panose="020B0503020204020204" pitchFamily="34" charset="-122"/>
                        </a:rPr>
                        <a:t>2</a:t>
                      </a:r>
                      <a:endParaRPr lang="en-US" altLang="zh-CN" sz="18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altLang="zh-CN" sz="1600">
                          <a:latin typeface="微软雅黑" panose="020B0503020204020204" pitchFamily="34" charset="-122"/>
                          <a:ea typeface="微软雅黑" panose="020B0503020204020204" pitchFamily="34" charset="-122"/>
                        </a:rPr>
                        <a:t>2015</a:t>
                      </a:r>
                      <a:r>
                        <a:rPr lang="zh-CN" altLang="en-US" sz="1600">
                          <a:latin typeface="微软雅黑" panose="020B0503020204020204" pitchFamily="34" charset="-122"/>
                          <a:ea typeface="微软雅黑" panose="020B0503020204020204" pitchFamily="34" charset="-122"/>
                        </a:rPr>
                        <a:t>年亚洲会展业青年挑战赛第四名</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dirty="0">
                          <a:latin typeface="微软雅黑" panose="020B0503020204020204" pitchFamily="34" charset="-122"/>
                          <a:ea typeface="微软雅黑" panose="020B0503020204020204" pitchFamily="34" charset="-122"/>
                        </a:rPr>
                        <a:t>亚洲展览会议协会联盟（</a:t>
                      </a:r>
                      <a:r>
                        <a:rPr lang="en-US" altLang="zh-CN" sz="1600" dirty="0">
                          <a:latin typeface="微软雅黑" panose="020B0503020204020204" pitchFamily="34" charset="-122"/>
                          <a:ea typeface="微软雅黑" panose="020B0503020204020204" pitchFamily="34" charset="-122"/>
                        </a:rPr>
                        <a:t>AFECA</a:t>
                      </a:r>
                      <a:r>
                        <a:rPr lang="zh-CN" altLang="en-US" sz="1600" dirty="0">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马来西亚</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732155">
                <a:tc>
                  <a:txBody>
                    <a:bodyPr/>
                    <a:lstStyle/>
                    <a:p>
                      <a:pPr indent="0" algn="ctr">
                        <a:buNone/>
                      </a:pPr>
                      <a:r>
                        <a:rPr lang="en-US" altLang="zh-CN" sz="1800" b="1">
                          <a:latin typeface="微软雅黑" panose="020B0503020204020204" pitchFamily="34" charset="-122"/>
                          <a:ea typeface="微软雅黑" panose="020B0503020204020204" pitchFamily="34" charset="-122"/>
                        </a:rPr>
                        <a:t>3</a:t>
                      </a:r>
                      <a:endParaRPr lang="en-US" altLang="zh-CN" sz="18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altLang="zh-CN" sz="1600">
                          <a:latin typeface="微软雅黑" panose="020B0503020204020204" pitchFamily="34" charset="-122"/>
                          <a:ea typeface="微软雅黑" panose="020B0503020204020204" pitchFamily="34" charset="-122"/>
                        </a:rPr>
                        <a:t>2017</a:t>
                      </a:r>
                      <a:r>
                        <a:rPr lang="zh-CN" altLang="en-US" sz="1600">
                          <a:latin typeface="微软雅黑" panose="020B0503020204020204" pitchFamily="34" charset="-122"/>
                          <a:ea typeface="微软雅黑" panose="020B0503020204020204" pitchFamily="34" charset="-122"/>
                        </a:rPr>
                        <a:t>年全球品牌策划大赛</a:t>
                      </a:r>
                      <a:endParaRPr lang="zh-CN" altLang="en-US" sz="1600">
                        <a:latin typeface="微软雅黑" panose="020B0503020204020204" pitchFamily="34" charset="-122"/>
                        <a:ea typeface="微软雅黑" panose="020B0503020204020204" pitchFamily="34" charset="-122"/>
                      </a:endParaRPr>
                    </a:p>
                    <a:p>
                      <a:pPr indent="0" algn="ctr">
                        <a:buNone/>
                      </a:pPr>
                      <a:r>
                        <a:rPr lang="zh-CN" altLang="en-US" sz="1600">
                          <a:latin typeface="微软雅黑" panose="020B0503020204020204" pitchFamily="34" charset="-122"/>
                          <a:ea typeface="微软雅黑" panose="020B0503020204020204" pitchFamily="34" charset="-122"/>
                        </a:rPr>
                        <a:t>金质奖</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全球华人营销联盟（</a:t>
                      </a:r>
                      <a:r>
                        <a:rPr lang="en-US" altLang="zh-CN" sz="1600">
                          <a:latin typeface="微软雅黑" panose="020B0503020204020204" pitchFamily="34" charset="-122"/>
                          <a:ea typeface="微软雅黑" panose="020B0503020204020204" pitchFamily="34" charset="-122"/>
                        </a:rPr>
                        <a:t>GCMF</a:t>
                      </a:r>
                      <a:r>
                        <a:rPr lang="zh-CN" altLang="en-US" sz="1600">
                          <a:latin typeface="微软雅黑" panose="020B0503020204020204" pitchFamily="34" charset="-122"/>
                          <a:ea typeface="微软雅黑" panose="020B0503020204020204" pitchFamily="34" charset="-122"/>
                        </a:rPr>
                        <a:t>）</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新加坡</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732081">
                <a:tc>
                  <a:txBody>
                    <a:bodyPr/>
                    <a:lstStyle/>
                    <a:p>
                      <a:pPr indent="0" algn="ctr">
                        <a:buNone/>
                      </a:pPr>
                      <a:r>
                        <a:rPr lang="en-US" altLang="zh-CN" sz="1800" b="1">
                          <a:latin typeface="微软雅黑" panose="020B0503020204020204" pitchFamily="34" charset="-122"/>
                          <a:ea typeface="微软雅黑" panose="020B0503020204020204" pitchFamily="34" charset="-122"/>
                          <a:cs typeface="宋体" panose="02010600030101010101" pitchFamily="2" charset="-122"/>
                        </a:rPr>
                        <a:t>4</a:t>
                      </a:r>
                      <a:endParaRPr lang="en-US" altLang="zh-CN" sz="18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algn="ctr">
                        <a:buNone/>
                      </a:pPr>
                      <a:r>
                        <a:rPr lang="en-US" altLang="zh-CN" sz="1600" b="0">
                          <a:latin typeface="微软雅黑" panose="020B0503020204020204" pitchFamily="34" charset="-122"/>
                          <a:ea typeface="微软雅黑" panose="020B0503020204020204" pitchFamily="34" charset="-122"/>
                        </a:rPr>
                        <a:t>2017年“商业贸促杯”内地与港澳地区数字经济创新创业竞赛总决赛金质奖</a:t>
                      </a:r>
                      <a:endParaRPr lang="en-US" altLang="zh-CN" sz="1600" b="0">
                        <a:latin typeface="微软雅黑" panose="020B0503020204020204" pitchFamily="34" charset="-122"/>
                        <a:ea typeface="微软雅黑" panose="020B0503020204020204" pitchFamily="34" charset="-122"/>
                      </a:endParaRPr>
                    </a:p>
                  </a:txBody>
                  <a:tcPr marL="0" marR="0" marT="0" marB="0"/>
                </a:tc>
                <a:tc>
                  <a:txBody>
                    <a:bodyPr/>
                    <a:lstStyle/>
                    <a:p>
                      <a:pPr algn="ctr">
                        <a:buNone/>
                      </a:pPr>
                      <a:endParaRPr lang="en-US" altLang="zh-CN" sz="1600" b="0">
                        <a:latin typeface="微软雅黑" panose="020B0503020204020204" pitchFamily="34" charset="-122"/>
                        <a:ea typeface="微软雅黑" panose="020B0503020204020204" pitchFamily="34" charset="-122"/>
                      </a:endParaRPr>
                    </a:p>
                    <a:p>
                      <a:pPr algn="ctr">
                        <a:buNone/>
                      </a:pPr>
                      <a:r>
                        <a:rPr lang="en-US" altLang="zh-CN" sz="1600" b="0">
                          <a:latin typeface="微软雅黑" panose="020B0503020204020204" pitchFamily="34" charset="-122"/>
                          <a:ea typeface="微软雅黑" panose="020B0503020204020204" pitchFamily="34" charset="-122"/>
                        </a:rPr>
                        <a:t>香港新兴科技教育协会（HKNETEA）</a:t>
                      </a:r>
                      <a:endParaRPr lang="en-US" altLang="zh-CN" sz="1600" b="0">
                        <a:latin typeface="微软雅黑" panose="020B0503020204020204" pitchFamily="34" charset="-122"/>
                        <a:ea typeface="微软雅黑" panose="020B0503020204020204" pitchFamily="34" charset="-122"/>
                      </a:endParaRPr>
                    </a:p>
                  </a:txBody>
                  <a:tcPr marL="0" marR="0" marT="0" marB="0"/>
                </a:tc>
                <a:tc>
                  <a:txBody>
                    <a:bodyPr/>
                    <a:lstStyle/>
                    <a:p>
                      <a:pPr algn="ctr">
                        <a:buNone/>
                      </a:pPr>
                      <a:endParaRPr lang="en-US" altLang="zh-CN" sz="1600" b="0">
                        <a:latin typeface="微软雅黑" panose="020B0503020204020204" pitchFamily="34" charset="-122"/>
                        <a:ea typeface="微软雅黑" panose="020B0503020204020204" pitchFamily="34" charset="-122"/>
                      </a:endParaRPr>
                    </a:p>
                    <a:p>
                      <a:pPr algn="ctr">
                        <a:buNone/>
                      </a:pPr>
                      <a:r>
                        <a:rPr lang="en-US" altLang="zh-CN" sz="1600" b="0">
                          <a:latin typeface="微软雅黑" panose="020B0503020204020204" pitchFamily="34" charset="-122"/>
                          <a:ea typeface="微软雅黑" panose="020B0503020204020204" pitchFamily="34" charset="-122"/>
                        </a:rPr>
                        <a:t>香港</a:t>
                      </a:r>
                      <a:endParaRPr lang="en-US" altLang="zh-CN" sz="1600" b="0">
                        <a:latin typeface="微软雅黑" panose="020B0503020204020204" pitchFamily="34" charset="-122"/>
                        <a:ea typeface="微软雅黑" panose="020B0503020204020204" pitchFamily="34" charset="-122"/>
                      </a:endParaRPr>
                    </a:p>
                  </a:txBody>
                  <a:tcPr marL="0" marR="0" marT="0" marB="0"/>
                </a:tc>
              </a:tr>
              <a:tr h="1098122">
                <a:tc>
                  <a:txBody>
                    <a:bodyPr/>
                    <a:lstStyle/>
                    <a:p>
                      <a:pPr indent="0" algn="ctr">
                        <a:buNone/>
                      </a:pPr>
                      <a:r>
                        <a:rPr lang="en-US" altLang="zh-CN" sz="1800" b="1">
                          <a:latin typeface="微软雅黑" panose="020B0503020204020204" pitchFamily="34" charset="-122"/>
                          <a:ea typeface="微软雅黑" panose="020B0503020204020204" pitchFamily="34" charset="-122"/>
                        </a:rPr>
                        <a:t>5</a:t>
                      </a:r>
                      <a:endParaRPr lang="en-US" altLang="zh-CN" sz="18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altLang="zh-CN" sz="1600">
                          <a:latin typeface="微软雅黑" panose="020B0503020204020204" pitchFamily="34" charset="-122"/>
                          <a:ea typeface="微软雅黑" panose="020B0503020204020204" pitchFamily="34" charset="-122"/>
                        </a:rPr>
                        <a:t>2018</a:t>
                      </a:r>
                      <a:r>
                        <a:rPr lang="zh-CN" altLang="en-US" sz="1600">
                          <a:latin typeface="微软雅黑" panose="020B0503020204020204" pitchFamily="34" charset="-122"/>
                          <a:ea typeface="微软雅黑" panose="020B0503020204020204" pitchFamily="34" charset="-122"/>
                        </a:rPr>
                        <a:t>年全球商业精英挑战赛（计划）</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a:latin typeface="微软雅黑" panose="020B0503020204020204" pitchFamily="34" charset="-122"/>
                          <a:ea typeface="微软雅黑" panose="020B0503020204020204" pitchFamily="34" charset="-122"/>
                        </a:rPr>
                        <a:t>亚太会奖与活动协会</a:t>
                      </a:r>
                      <a:endParaRPr lang="zh-CN" altLang="en-US" sz="1600">
                        <a:latin typeface="微软雅黑" panose="020B0503020204020204" pitchFamily="34" charset="-122"/>
                        <a:ea typeface="微软雅黑" panose="020B0503020204020204" pitchFamily="34" charset="-122"/>
                      </a:endParaRPr>
                    </a:p>
                    <a:p>
                      <a:pPr indent="0" algn="ctr">
                        <a:buNone/>
                      </a:pPr>
                      <a:r>
                        <a:rPr lang="zh-CN" altLang="en-US" sz="1600">
                          <a:latin typeface="微软雅黑" panose="020B0503020204020204" pitchFamily="34" charset="-122"/>
                          <a:ea typeface="微软雅黑" panose="020B0503020204020204" pitchFamily="34" charset="-122"/>
                        </a:rPr>
                        <a:t>（PCMA-ICESAP）</a:t>
                      </a:r>
                      <a:endParaRPr lang="zh-CN" altLang="en-US" sz="1600">
                        <a:latin typeface="微软雅黑" panose="020B0503020204020204" pitchFamily="34" charset="-122"/>
                        <a:ea typeface="微软雅黑" panose="020B0503020204020204" pitchFamily="34" charset="-122"/>
                      </a:endParaRPr>
                    </a:p>
                    <a:p>
                      <a:pPr indent="0" algn="ctr">
                        <a:buNone/>
                      </a:pPr>
                      <a:r>
                        <a:rPr lang="zh-CN" altLang="en-US" sz="1600">
                          <a:latin typeface="微软雅黑" panose="020B0503020204020204" pitchFamily="34" charset="-122"/>
                          <a:ea typeface="微软雅黑" panose="020B0503020204020204" pitchFamily="34" charset="-122"/>
                        </a:rPr>
                        <a:t>国际奖励旅游精英协会（SITE）</a:t>
                      </a:r>
                      <a:endParaRPr lang="zh-CN"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zh-CN" altLang="en-US" sz="1600" dirty="0">
                          <a:latin typeface="微软雅黑" panose="020B0503020204020204" pitchFamily="34" charset="-122"/>
                          <a:ea typeface="微软雅黑" panose="020B0503020204020204" pitchFamily="34" charset="-122"/>
                        </a:rPr>
                        <a:t>澳大利亚</a:t>
                      </a:r>
                      <a:endParaRPr lang="zh-CN" altLang="en-US" sz="1600" b="0" dirty="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pic>
        <p:nvPicPr>
          <p:cNvPr id="116" name="图片 115"/>
          <p:cNvPicPr>
            <a:picLocks noChangeAspect="1"/>
          </p:cNvPicPr>
          <p:nvPr/>
        </p:nvPicPr>
        <p:blipFill rotWithShape="1">
          <a:blip r:embed="rId2" cstate="print"/>
          <a:srcRect b="14814"/>
          <a:stretch>
            <a:fillRect/>
          </a:stretch>
        </p:blipFill>
        <p:spPr>
          <a:xfrm>
            <a:off x="762818" y="1609249"/>
            <a:ext cx="2757613" cy="2080789"/>
          </a:xfrm>
          <a:prstGeom prst="rect">
            <a:avLst/>
          </a:prstGeom>
          <a:ln>
            <a:noFill/>
          </a:ln>
          <a:effectLst>
            <a:outerShdw blurRad="292100" dist="139700" dir="2700000" algn="tl" rotWithShape="0">
              <a:srgbClr val="333333">
                <a:alpha val="65000"/>
              </a:srgbClr>
            </a:outerShdw>
          </a:effectLst>
        </p:spPr>
      </p:pic>
      <p:pic>
        <p:nvPicPr>
          <p:cNvPr id="117" name="图片 116" descr="微信图片_20171024172047"/>
          <p:cNvPicPr>
            <a:picLocks noChangeAspect="1"/>
          </p:cNvPicPr>
          <p:nvPr/>
        </p:nvPicPr>
        <p:blipFill rotWithShape="1">
          <a:blip r:embed="rId3" cstate="print"/>
          <a:srcRect l="2855" r="7602"/>
          <a:stretch>
            <a:fillRect/>
          </a:stretch>
        </p:blipFill>
        <p:spPr>
          <a:xfrm rot="10800000">
            <a:off x="762817" y="3929255"/>
            <a:ext cx="2757613" cy="2080789"/>
          </a:xfrm>
          <a:prstGeom prst="rect">
            <a:avLst/>
          </a:prstGeom>
          <a:ln>
            <a:noFill/>
          </a:ln>
          <a:effectLst>
            <a:outerShdw blurRad="292100" dist="139700" dir="2700000" algn="tl" rotWithShape="0">
              <a:srgbClr val="333333">
                <a:alpha val="65000"/>
              </a:srgbClr>
            </a:outerShdw>
          </a:effectLst>
        </p:spPr>
      </p:pic>
      <p:sp>
        <p:nvSpPr>
          <p:cNvPr id="118" name="矩形 87"/>
          <p:cNvSpPr/>
          <p:nvPr/>
        </p:nvSpPr>
        <p:spPr>
          <a:xfrm>
            <a:off x="2298712" y="805318"/>
            <a:ext cx="7741259" cy="504882"/>
          </a:xfrm>
          <a:prstGeom prst="rect">
            <a:avLst/>
          </a:prstGeom>
          <a:noFill/>
          <a:ln w="9525">
            <a:noFill/>
          </a:ln>
        </p:spPr>
        <p:txBody>
          <a:bodyPr wrap="square" anchor="t">
            <a:spAutoFit/>
          </a:bodyPr>
          <a:lstStyle/>
          <a:p>
            <a:pPr algn="ctr" eaLnBrk="0" hangingPunct="0">
              <a:lnSpc>
                <a:spcPct val="150000"/>
              </a:lnSpc>
            </a:pPr>
            <a:r>
              <a:rPr lang="zh-CN" altLang="en-US" sz="2000" b="1" dirty="0">
                <a:solidFill>
                  <a:schemeClr val="tx1">
                    <a:lumMod val="75000"/>
                    <a:lumOff val="25000"/>
                  </a:schemeClr>
                </a:solidFill>
                <a:latin typeface="Calibri" panose="020F0502020204030204" pitchFamily="34" charset="0"/>
                <a:ea typeface="微软雅黑" panose="020B0503020204020204" pitchFamily="34" charset="-122"/>
              </a:rPr>
              <a:t>全国首家获得国际会展竞赛奖项的示范高职</a:t>
            </a:r>
            <a:endParaRPr lang="zh-CN" altLang="en-US" sz="2000" b="1" dirty="0">
              <a:solidFill>
                <a:schemeClr val="tx1">
                  <a:lumMod val="75000"/>
                  <a:lumOff val="25000"/>
                </a:scheme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29" y="0"/>
            <a:ext cx="12218266" cy="6858000"/>
          </a:xfrm>
          <a:prstGeom prst="rect">
            <a:avLst/>
          </a:prstGeom>
        </p:spPr>
      </p:pic>
      <p:sp>
        <p:nvSpPr>
          <p:cNvPr id="12" name="圆角矩形 11"/>
          <p:cNvSpPr/>
          <p:nvPr/>
        </p:nvSpPr>
        <p:spPr>
          <a:xfrm>
            <a:off x="1561083" y="1916832"/>
            <a:ext cx="8928992" cy="3187349"/>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585546" y="1181452"/>
            <a:ext cx="505983" cy="505983"/>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988110" y="1687435"/>
            <a:ext cx="648072" cy="648072"/>
          </a:xfrm>
          <a:prstGeom prst="ellipse">
            <a:avLst/>
          </a:prstGeom>
          <a:solidFill>
            <a:srgbClr val="31859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1859C"/>
              </a:solidFill>
            </a:endParaRPr>
          </a:p>
        </p:txBody>
      </p:sp>
      <p:sp>
        <p:nvSpPr>
          <p:cNvPr id="56" name="椭圆 55"/>
          <p:cNvSpPr/>
          <p:nvPr/>
        </p:nvSpPr>
        <p:spPr>
          <a:xfrm>
            <a:off x="1179219" y="2085920"/>
            <a:ext cx="505983" cy="505983"/>
          </a:xfrm>
          <a:prstGeom prst="ellipse">
            <a:avLst/>
          </a:prstGeom>
          <a:solidFill>
            <a:srgbClr val="31859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586878" y="2591903"/>
            <a:ext cx="295375" cy="295375"/>
          </a:xfrm>
          <a:prstGeom prst="ellipse">
            <a:avLst/>
          </a:prstGeom>
          <a:solidFill>
            <a:srgbClr val="31859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00045" y="1851344"/>
            <a:ext cx="173821" cy="173821"/>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203496" y="2534018"/>
            <a:ext cx="7632848" cy="1936750"/>
          </a:xfrm>
          <a:prstGeom prst="rect">
            <a:avLst/>
          </a:prstGeom>
        </p:spPr>
        <p:txBody>
          <a:bodyPr wrap="square" lIns="91432" tIns="45716" rIns="91432" bIns="45716">
            <a:spAutoFit/>
          </a:bodyPr>
          <a:lstStyle/>
          <a:p>
            <a:pPr marL="0" lvl="1" algn="ctr"/>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个人专业共成长</a:t>
            </a:r>
            <a:b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br>
            <a:b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广东省人才工程分享</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8901337" y="4634178"/>
            <a:ext cx="354994" cy="354994"/>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0455032" y="5282164"/>
            <a:ext cx="505983" cy="505983"/>
          </a:xfrm>
          <a:prstGeom prst="ellipse">
            <a:avLst/>
          </a:prstGeom>
          <a:solidFill>
            <a:srgbClr val="31859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9914007" y="4827595"/>
            <a:ext cx="505983" cy="505983"/>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0130996" y="4054544"/>
            <a:ext cx="648072" cy="648072"/>
          </a:xfrm>
          <a:prstGeom prst="ellipse">
            <a:avLst/>
          </a:prstGeom>
          <a:solidFill>
            <a:srgbClr val="31859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270675" y="5137041"/>
            <a:ext cx="252991" cy="252991"/>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9513882" y="4641428"/>
            <a:ext cx="252991" cy="252991"/>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0602183" y="3550673"/>
            <a:ext cx="252991" cy="252991"/>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205288" y="4727652"/>
            <a:ext cx="168046" cy="168046"/>
          </a:xfrm>
          <a:prstGeom prst="ellipse">
            <a:avLst/>
          </a:prstGeom>
          <a:solidFill>
            <a:srgbClr val="37996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pic>
        <p:nvPicPr>
          <p:cNvPr id="41" name="图片 2"/>
          <p:cNvPicPr>
            <a:picLocks noChangeAspect="1"/>
          </p:cNvPicPr>
          <p:nvPr/>
        </p:nvPicPr>
        <p:blipFill>
          <a:blip r:embed="rId3" cstate="print"/>
          <a:srcRect l="3590" t="7771" r="74535" b="72899"/>
          <a:stretch>
            <a:fillRect/>
          </a:stretch>
        </p:blipFill>
        <p:spPr>
          <a:xfrm>
            <a:off x="9817967" y="103299"/>
            <a:ext cx="2181523" cy="874104"/>
          </a:xfrm>
          <a:prstGeom prst="rect">
            <a:avLst/>
          </a:prstGeom>
          <a:noFill/>
          <a:ln w="9525">
            <a:noFill/>
          </a:ln>
        </p:spPr>
      </p:pic>
      <p:sp>
        <p:nvSpPr>
          <p:cNvPr id="42" name="矩形 41"/>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par>
                                <p:cTn id="39" presetID="53" presetClass="entr" presetSubtype="16" fill="hold" grpId="0"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Effect transition="in" filter="fade">
                                      <p:cBhvr>
                                        <p:cTn id="48" dur="500"/>
                                        <p:tgtEl>
                                          <p:spTgt spid="70"/>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69"/>
                                        </p:tgtEl>
                                        <p:attrNameLst>
                                          <p:attrName>style.visibility</p:attrName>
                                        </p:attrNameLst>
                                      </p:cBhvr>
                                      <p:to>
                                        <p:strVal val="visible"/>
                                      </p:to>
                                    </p:set>
                                    <p:anim calcmode="lin" valueType="num">
                                      <p:cBhvr>
                                        <p:cTn id="66" dur="500" fill="hold"/>
                                        <p:tgtEl>
                                          <p:spTgt spid="69"/>
                                        </p:tgtEl>
                                        <p:attrNameLst>
                                          <p:attrName>ppt_w</p:attrName>
                                        </p:attrNameLst>
                                      </p:cBhvr>
                                      <p:tavLst>
                                        <p:tav tm="0">
                                          <p:val>
                                            <p:fltVal val="0"/>
                                          </p:val>
                                        </p:tav>
                                        <p:tav tm="100000">
                                          <p:val>
                                            <p:strVal val="#ppt_w"/>
                                          </p:val>
                                        </p:tav>
                                      </p:tavLst>
                                    </p:anim>
                                    <p:anim calcmode="lin" valueType="num">
                                      <p:cBhvr>
                                        <p:cTn id="67" dur="500" fill="hold"/>
                                        <p:tgtEl>
                                          <p:spTgt spid="69"/>
                                        </p:tgtEl>
                                        <p:attrNameLst>
                                          <p:attrName>ppt_h</p:attrName>
                                        </p:attrNameLst>
                                      </p:cBhvr>
                                      <p:tavLst>
                                        <p:tav tm="0">
                                          <p:val>
                                            <p:fltVal val="0"/>
                                          </p:val>
                                        </p:tav>
                                        <p:tav tm="100000">
                                          <p:val>
                                            <p:strVal val="#ppt_h"/>
                                          </p:val>
                                        </p:tav>
                                      </p:tavLst>
                                    </p:anim>
                                    <p:animEffect transition="in" filter="fade">
                                      <p:cBhvr>
                                        <p:cTn id="68" dur="500"/>
                                        <p:tgtEl>
                                          <p:spTgt spid="69"/>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72"/>
                                        </p:tgtEl>
                                        <p:attrNameLst>
                                          <p:attrName>style.visibility</p:attrName>
                                        </p:attrNameLst>
                                      </p:cBhvr>
                                      <p:to>
                                        <p:strVal val="visible"/>
                                      </p:to>
                                    </p:set>
                                    <p:anim calcmode="lin" valueType="num">
                                      <p:cBhvr>
                                        <p:cTn id="71" dur="500" fill="hold"/>
                                        <p:tgtEl>
                                          <p:spTgt spid="72"/>
                                        </p:tgtEl>
                                        <p:attrNameLst>
                                          <p:attrName>ppt_w</p:attrName>
                                        </p:attrNameLst>
                                      </p:cBhvr>
                                      <p:tavLst>
                                        <p:tav tm="0">
                                          <p:val>
                                            <p:fltVal val="0"/>
                                          </p:val>
                                        </p:tav>
                                        <p:tav tm="100000">
                                          <p:val>
                                            <p:strVal val="#ppt_w"/>
                                          </p:val>
                                        </p:tav>
                                      </p:tavLst>
                                    </p:anim>
                                    <p:anim calcmode="lin" valueType="num">
                                      <p:cBhvr>
                                        <p:cTn id="72" dur="500" fill="hold"/>
                                        <p:tgtEl>
                                          <p:spTgt spid="72"/>
                                        </p:tgtEl>
                                        <p:attrNameLst>
                                          <p:attrName>ppt_h</p:attrName>
                                        </p:attrNameLst>
                                      </p:cBhvr>
                                      <p:tavLst>
                                        <p:tav tm="0">
                                          <p:val>
                                            <p:fltVal val="0"/>
                                          </p:val>
                                        </p:tav>
                                        <p:tav tm="100000">
                                          <p:val>
                                            <p:strVal val="#ppt_h"/>
                                          </p:val>
                                        </p:tav>
                                      </p:tavLst>
                                    </p:anim>
                                    <p:animEffect transition="in" filter="fade">
                                      <p:cBhvr>
                                        <p:cTn id="73" dur="500"/>
                                        <p:tgtEl>
                                          <p:spTgt spid="72"/>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73"/>
                                        </p:tgtEl>
                                        <p:attrNameLst>
                                          <p:attrName>style.visibility</p:attrName>
                                        </p:attrNameLst>
                                      </p:cBhvr>
                                      <p:to>
                                        <p:strVal val="visible"/>
                                      </p:to>
                                    </p:set>
                                    <p:anim calcmode="lin" valueType="num">
                                      <p:cBhvr>
                                        <p:cTn id="76" dur="500" fill="hold"/>
                                        <p:tgtEl>
                                          <p:spTgt spid="73"/>
                                        </p:tgtEl>
                                        <p:attrNameLst>
                                          <p:attrName>ppt_w</p:attrName>
                                        </p:attrNameLst>
                                      </p:cBhvr>
                                      <p:tavLst>
                                        <p:tav tm="0">
                                          <p:val>
                                            <p:fltVal val="0"/>
                                          </p:val>
                                        </p:tav>
                                        <p:tav tm="100000">
                                          <p:val>
                                            <p:strVal val="#ppt_w"/>
                                          </p:val>
                                        </p:tav>
                                      </p:tavLst>
                                    </p:anim>
                                    <p:anim calcmode="lin" valueType="num">
                                      <p:cBhvr>
                                        <p:cTn id="77" dur="500" fill="hold"/>
                                        <p:tgtEl>
                                          <p:spTgt spid="73"/>
                                        </p:tgtEl>
                                        <p:attrNameLst>
                                          <p:attrName>ppt_h</p:attrName>
                                        </p:attrNameLst>
                                      </p:cBhvr>
                                      <p:tavLst>
                                        <p:tav tm="0">
                                          <p:val>
                                            <p:fltVal val="0"/>
                                          </p:val>
                                        </p:tav>
                                        <p:tav tm="100000">
                                          <p:val>
                                            <p:strVal val="#ppt_h"/>
                                          </p:val>
                                        </p:tav>
                                      </p:tavLst>
                                    </p:anim>
                                    <p:animEffect transition="in" filter="fade">
                                      <p:cBhvr>
                                        <p:cTn id="78" dur="500"/>
                                        <p:tgtEl>
                                          <p:spTgt spid="73"/>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4" grpId="0" animBg="1"/>
      <p:bldP spid="55" grpId="0" animBg="1"/>
      <p:bldP spid="56" grpId="0" animBg="1"/>
      <p:bldP spid="57" grpId="0" animBg="1"/>
      <p:bldP spid="58" grpId="0" animBg="1"/>
      <p:bldP spid="59" grpId="0"/>
      <p:bldP spid="66" grpId="0" animBg="1"/>
      <p:bldP spid="67" grpId="0" animBg="1"/>
      <p:bldP spid="68" grpId="0" animBg="1"/>
      <p:bldP spid="69" grpId="0" animBg="1"/>
      <p:bldP spid="70" grpId="0" animBg="1"/>
      <p:bldP spid="71" grpId="0" animBg="1"/>
      <p:bldP spid="72" grpId="0" animBg="1"/>
      <p:bldP spid="73"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10384155" y="-40640"/>
            <a:ext cx="1949450" cy="781685"/>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专业强不强，看奖杯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表格 -1"/>
          <p:cNvGraphicFramePr/>
          <p:nvPr/>
        </p:nvGraphicFramePr>
        <p:xfrm>
          <a:off x="410210" y="692785"/>
          <a:ext cx="11356340" cy="5397500"/>
        </p:xfrm>
        <a:graphic>
          <a:graphicData uri="http://schemas.openxmlformats.org/drawingml/2006/table">
            <a:tbl>
              <a:tblPr firstRow="1" bandRow="1">
                <a:tableStyleId>{0505E3EF-67EA-436B-97B2-0124C06EBD24}</a:tableStyleId>
              </a:tblPr>
              <a:tblGrid>
                <a:gridCol w="621665"/>
                <a:gridCol w="3771900"/>
                <a:gridCol w="3933190"/>
                <a:gridCol w="3029585"/>
              </a:tblGrid>
              <a:tr h="287655">
                <a:tc>
                  <a:txBody>
                    <a:bodyPr/>
                    <a:lstStyle/>
                    <a:p>
                      <a:pPr indent="0" algn="ctr">
                        <a:buNone/>
                      </a:pPr>
                      <a:r>
                        <a:rPr lang="zh-CN" altLang="en-US" sz="1800" dirty="0">
                          <a:solidFill>
                            <a:schemeClr val="bg1"/>
                          </a:solidFill>
                          <a:latin typeface="微软雅黑" panose="020B0503020204020204" pitchFamily="34" charset="-122"/>
                          <a:ea typeface="微软雅黑" panose="020B0503020204020204" pitchFamily="34" charset="-122"/>
                        </a:rPr>
                        <a:t>序号</a:t>
                      </a:r>
                      <a:endParaRPr lang="zh-CN" altLang="en-US" sz="1800" b="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1800" dirty="0">
                          <a:solidFill>
                            <a:schemeClr val="bg1"/>
                          </a:solidFill>
                          <a:latin typeface="微软雅黑" panose="020B0503020204020204" pitchFamily="34" charset="-122"/>
                          <a:ea typeface="微软雅黑" panose="020B0503020204020204" pitchFamily="34" charset="-122"/>
                        </a:rPr>
                        <a:t>比赛名称</a:t>
                      </a:r>
                      <a:endParaRPr lang="zh-CN" altLang="en-US" sz="1800" b="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1800" dirty="0">
                          <a:solidFill>
                            <a:schemeClr val="bg1"/>
                          </a:solidFill>
                          <a:latin typeface="微软雅黑" panose="020B0503020204020204" pitchFamily="34" charset="-122"/>
                          <a:ea typeface="微软雅黑" panose="020B0503020204020204" pitchFamily="34" charset="-122"/>
                        </a:rPr>
                        <a:t>主办方</a:t>
                      </a:r>
                      <a:endParaRPr lang="zh-CN" altLang="en-US" sz="1800" b="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c>
                  <a:txBody>
                    <a:bodyPr/>
                    <a:lstStyle/>
                    <a:p>
                      <a:pPr indent="0" algn="ctr">
                        <a:buNone/>
                      </a:pPr>
                      <a:r>
                        <a:rPr lang="zh-CN" altLang="en-US" sz="1800" dirty="0">
                          <a:solidFill>
                            <a:schemeClr val="bg1"/>
                          </a:solidFill>
                          <a:latin typeface="微软雅黑" panose="020B0503020204020204" pitchFamily="34" charset="-122"/>
                          <a:ea typeface="微软雅黑" panose="020B0503020204020204" pitchFamily="34" charset="-122"/>
                        </a:rPr>
                        <a:t>获奖数量</a:t>
                      </a:r>
                      <a:endParaRPr lang="zh-CN" altLang="en-US" sz="1800" b="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solidFill>
                      <a:srgbClr val="3DB383"/>
                    </a:solidFill>
                  </a:tcPr>
                </a:tc>
              </a:tr>
              <a:tr h="415925">
                <a:tc>
                  <a:txBody>
                    <a:bodyPr/>
                    <a:lstStyle/>
                    <a:p>
                      <a:pPr indent="0" algn="ctr">
                        <a:buNone/>
                      </a:pPr>
                      <a:r>
                        <a:rPr lang="en-US" altLang="zh-CN" sz="1600" b="1">
                          <a:latin typeface="微软雅黑" panose="020B0503020204020204" pitchFamily="34" charset="-122"/>
                          <a:ea typeface="微软雅黑" panose="020B0503020204020204" pitchFamily="34" charset="-122"/>
                        </a:rPr>
                        <a:t>1</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挑战杯”全国大学生课外学术科技作品竞赛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共青团中央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教育部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中国科协    全国学联</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年三等奖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624205">
                <a:tc>
                  <a:txBody>
                    <a:bodyPr/>
                    <a:lstStyle/>
                    <a:p>
                      <a:pPr indent="0" algn="ctr">
                        <a:buNone/>
                      </a:pPr>
                      <a:r>
                        <a:rPr lang="en-US" altLang="zh-CN" sz="1600" b="1">
                          <a:latin typeface="微软雅黑" panose="020B0503020204020204" pitchFamily="34" charset="-122"/>
                          <a:ea typeface="微软雅黑" panose="020B0503020204020204" pitchFamily="34" charset="-122"/>
                        </a:rPr>
                        <a:t>2</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挑战杯</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彩虹人生”广东职业学校创新创效创业大赛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rowSpan="3">
                  <a:txBody>
                    <a:bodyPr/>
                    <a:lstStyle/>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广东省教育厅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广东省科学技术厅</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共青团广东省委员会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广东省科学技术协会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广东省学生联合会</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79878" marR="79878" marT="39940" marB="3994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年特等奖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项、三等奖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2017年特等奖1项、一等奖1项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624840">
                <a:tc>
                  <a:txBody>
                    <a:bodyPr/>
                    <a:lstStyle/>
                    <a:p>
                      <a:pPr indent="0" algn="ctr">
                        <a:buNone/>
                      </a:pPr>
                      <a:r>
                        <a:rPr lang="en-US" altLang="zh-CN" sz="1600" b="1">
                          <a:latin typeface="微软雅黑" panose="020B0503020204020204" pitchFamily="34" charset="-122"/>
                          <a:ea typeface="微软雅黑" panose="020B0503020204020204" pitchFamily="34" charset="-122"/>
                        </a:rPr>
                        <a:t>3</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挑战杯”广东省学术科技作品竞赛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2013年特等奖1项、一等奖2项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2015年二等奖1项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2017年特等奖、一、三等奖各1项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a:tc>
              </a:tr>
              <a:tr h="415925">
                <a:tc>
                  <a:txBody>
                    <a:bodyPr/>
                    <a:lstStyle/>
                    <a:p>
                      <a:pPr indent="0" algn="ctr">
                        <a:buNone/>
                      </a:pPr>
                      <a:r>
                        <a:rPr lang="en-US" altLang="zh-CN" sz="1600" b="1">
                          <a:latin typeface="微软雅黑" panose="020B0503020204020204" pitchFamily="34" charset="-122"/>
                          <a:ea typeface="微软雅黑" panose="020B0503020204020204" pitchFamily="34" charset="-122"/>
                        </a:rPr>
                        <a:t>4</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挑战杯</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创青春”广东省广东大学生创业大赛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cap="flat">
                      <a:noFill/>
                    </a:lnB>
                  </a:tcP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833120">
                <a:tc>
                  <a:txBody>
                    <a:bodyPr/>
                    <a:lstStyle/>
                    <a:p>
                      <a:pPr indent="0" algn="ctr">
                        <a:buNone/>
                      </a:pPr>
                      <a:r>
                        <a:rPr lang="en-US" altLang="zh-CN" sz="1600" b="1">
                          <a:latin typeface="微软雅黑" panose="020B0503020204020204" pitchFamily="34" charset="-122"/>
                          <a:ea typeface="微软雅黑" panose="020B0503020204020204" pitchFamily="34" charset="-122"/>
                        </a:rPr>
                        <a:t>5</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全国商科院校技能大赛会展专业竞赛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教育部高等学校旅游管理类专业教学指导委员会</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1"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年一等奖</a:t>
                      </a:r>
                      <a:r>
                        <a:rPr lang="en-US" altLang="zh-CN"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项、二等奖</a:t>
                      </a:r>
                      <a:r>
                        <a:rPr lang="en-US" altLang="zh-CN"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6560">
                <a:tc>
                  <a:txBody>
                    <a:bodyPr/>
                    <a:lstStyle/>
                    <a:p>
                      <a:pPr indent="0" algn="ctr">
                        <a:buNone/>
                      </a:pPr>
                      <a:r>
                        <a:rPr lang="en-US" altLang="zh-CN" sz="1600" b="1">
                          <a:latin typeface="微软雅黑" panose="020B0503020204020204" pitchFamily="34" charset="-122"/>
                          <a:ea typeface="微软雅黑" panose="020B0503020204020204" pitchFamily="34" charset="-122"/>
                        </a:rPr>
                        <a:t>6</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全国高校商业精英挑战赛“浩方杯”商业信息化创新创业竞赛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教育部高等学校经济与贸易类专业教学指导委员会</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1"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年二等奖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6560">
                <a:tc>
                  <a:txBody>
                    <a:bodyPr/>
                    <a:lstStyle/>
                    <a:p>
                      <a:pPr indent="0" algn="ctr">
                        <a:buNone/>
                      </a:pPr>
                      <a:r>
                        <a:rPr lang="en-US" altLang="zh-CN" sz="1600" b="1">
                          <a:latin typeface="微软雅黑" panose="020B0503020204020204" pitchFamily="34" charset="-122"/>
                          <a:ea typeface="微软雅黑" panose="020B0503020204020204" pitchFamily="34" charset="-122"/>
                        </a:rPr>
                        <a:t>7</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远华杯”全国大学生会展创意大赛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教育部高等学校旅游管理类专业教学指导委员会</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1"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年三等奖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年特等奖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6560">
                <a:tc>
                  <a:txBody>
                    <a:bodyPr/>
                    <a:lstStyle/>
                    <a:p>
                      <a:pPr indent="0" algn="ctr">
                        <a:buNone/>
                      </a:pPr>
                      <a:r>
                        <a:rPr lang="en-US" altLang="zh-CN" sz="1600" b="1">
                          <a:latin typeface="微软雅黑" panose="020B0503020204020204" pitchFamily="34" charset="-122"/>
                          <a:ea typeface="微软雅黑" panose="020B0503020204020204" pitchFamily="34" charset="-122"/>
                        </a:rPr>
                        <a:t>8</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全国高校商业精英挑战赛商务会奖旅游策划竞赛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教育部高等学校旅游管理类专业教学指导委员会</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1"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5925">
                <a:tc>
                  <a:txBody>
                    <a:bodyPr/>
                    <a:lstStyle/>
                    <a:p>
                      <a:pPr indent="0" algn="ctr">
                        <a:buNone/>
                      </a:pPr>
                      <a:r>
                        <a:rPr lang="en-US" altLang="zh-CN" sz="1600" b="1">
                          <a:latin typeface="微软雅黑" panose="020B0503020204020204" pitchFamily="34" charset="-122"/>
                          <a:ea typeface="微软雅黑" panose="020B0503020204020204" pitchFamily="34" charset="-122"/>
                        </a:rPr>
                        <a:t>9</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全国高校商业精英挑战赛经贸会展创新实践竞赛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教育部高等学校经济与贸易类专业教学指导委员会</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6560">
                <a:tc>
                  <a:txBody>
                    <a:bodyPr/>
                    <a:lstStyle/>
                    <a:p>
                      <a:pPr indent="0" algn="ctr">
                        <a:buNone/>
                      </a:pPr>
                      <a:r>
                        <a:rPr lang="en-US" altLang="zh-CN" sz="1600" b="1">
                          <a:latin typeface="微软雅黑" panose="020B0503020204020204" pitchFamily="34" charset="-122"/>
                          <a:ea typeface="微软雅黑" panose="020B0503020204020204" pitchFamily="34" charset="-122"/>
                        </a:rPr>
                        <a:t>10</a:t>
                      </a:r>
                      <a:endPar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广东省高职院校会展技能大赛</a:t>
                      </a:r>
                      <a:endParaRPr lang="zh-CN" altLang="en-US" sz="1400" b="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l">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广东省高职教育商业类专业教学指导委员会</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1" anchor="ctr"/>
                </a:tc>
                <a:tc>
                  <a:txBody>
                    <a:bodyPr/>
                    <a:lstStyle/>
                    <a:p>
                      <a:pPr indent="0" algn="l">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年一等奖</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项</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2" name="矩形 1"/>
          <p:cNvSpPr/>
          <p:nvPr/>
        </p:nvSpPr>
        <p:spPr>
          <a:xfrm>
            <a:off x="2135123" y="6007735"/>
            <a:ext cx="7026367" cy="922020"/>
          </a:xfrm>
          <a:prstGeom prst="rect">
            <a:avLst/>
          </a:prstGeom>
        </p:spPr>
        <p:txBody>
          <a:bodyPr wrap="square">
            <a:spAutoFit/>
          </a:bodyPr>
          <a:lstStyle/>
          <a:p>
            <a:pPr algn="ctr">
              <a:lnSpc>
                <a:spcPct val="150000"/>
              </a:lnSpc>
            </a:pPr>
            <a:r>
              <a:rPr lang="zh-CN" altLang="en-US" b="1" dirty="0">
                <a:solidFill>
                  <a:srgbClr val="31859C"/>
                </a:solidFill>
                <a:latin typeface="微软雅黑" panose="020B0503020204020204" pitchFamily="34" charset="-122"/>
                <a:ea typeface="微软雅黑" panose="020B0503020204020204" pitchFamily="34" charset="-122"/>
              </a:rPr>
              <a:t>近五年，荣获全国挑战杯奖项2项、省级特等奖</a:t>
            </a:r>
            <a:r>
              <a:rPr lang="en-US" altLang="zh-CN" b="1" dirty="0">
                <a:solidFill>
                  <a:srgbClr val="31859C"/>
                </a:solidFill>
                <a:latin typeface="微软雅黑" panose="020B0503020204020204" pitchFamily="34" charset="-122"/>
                <a:ea typeface="微软雅黑" panose="020B0503020204020204" pitchFamily="34" charset="-122"/>
              </a:rPr>
              <a:t>5</a:t>
            </a:r>
            <a:r>
              <a:rPr lang="zh-CN" altLang="en-US" b="1" dirty="0">
                <a:solidFill>
                  <a:srgbClr val="31859C"/>
                </a:solidFill>
                <a:latin typeface="微软雅黑" panose="020B0503020204020204" pitchFamily="34" charset="-122"/>
                <a:ea typeface="微软雅黑" panose="020B0503020204020204" pitchFamily="34" charset="-122"/>
              </a:rPr>
              <a:t>项、一等奖2</a:t>
            </a:r>
            <a:r>
              <a:rPr lang="en-US" altLang="zh-CN" b="1" dirty="0">
                <a:solidFill>
                  <a:srgbClr val="31859C"/>
                </a:solidFill>
                <a:latin typeface="微软雅黑" panose="020B0503020204020204" pitchFamily="34" charset="-122"/>
                <a:ea typeface="微软雅黑" panose="020B0503020204020204" pitchFamily="34" charset="-122"/>
              </a:rPr>
              <a:t>3</a:t>
            </a:r>
            <a:r>
              <a:rPr lang="zh-CN" altLang="en-US" b="1" dirty="0">
                <a:solidFill>
                  <a:srgbClr val="31859C"/>
                </a:solidFill>
                <a:latin typeface="微软雅黑" panose="020B0503020204020204" pitchFamily="34" charset="-122"/>
                <a:ea typeface="微软雅黑" panose="020B0503020204020204" pitchFamily="34" charset="-122"/>
              </a:rPr>
              <a:t>项</a:t>
            </a:r>
            <a:endParaRPr lang="zh-CN" altLang="en-US" b="1" dirty="0">
              <a:solidFill>
                <a:srgbClr val="31859C"/>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rgbClr val="31859C"/>
                </a:solidFill>
                <a:latin typeface="微软雅黑" panose="020B0503020204020204" pitchFamily="34" charset="-122"/>
                <a:ea typeface="微软雅黑" panose="020B0503020204020204" pitchFamily="34" charset="-122"/>
                <a:sym typeface="+mn-ea"/>
              </a:rPr>
              <a:t>专业获奖级别、数量，</a:t>
            </a:r>
            <a:r>
              <a:rPr lang="zh-CN" altLang="en-US" b="1" dirty="0">
                <a:solidFill>
                  <a:srgbClr val="31859C"/>
                </a:solidFill>
                <a:latin typeface="微软雅黑" panose="020B0503020204020204" pitchFamily="34" charset="-122"/>
                <a:ea typeface="微软雅黑" panose="020B0503020204020204" pitchFamily="34" charset="-122"/>
              </a:rPr>
              <a:t>均居全省会展院校之首。</a:t>
            </a:r>
            <a:endParaRPr lang="zh-CN" altLang="en-US" b="1" dirty="0">
              <a:solidFill>
                <a:srgbClr val="31859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459774" y="5854651"/>
            <a:ext cx="1064053" cy="527197"/>
          </a:xfrm>
          <a:prstGeom prst="rect">
            <a:avLst/>
          </a:prstGeom>
          <a:noFill/>
          <a:ln w="104775">
            <a:solidFill>
              <a:schemeClr val="bg1">
                <a:lumMod val="65000"/>
                <a:alpha val="47059"/>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专业好不好，看口碑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1576" y="1147928"/>
            <a:ext cx="9476454" cy="133794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a:latin typeface="微软雅黑" panose="020B0503020204020204" pitchFamily="34" charset="-122"/>
                <a:ea typeface="微软雅黑" panose="020B0503020204020204" pitchFamily="34" charset="-122"/>
              </a:rPr>
              <a:t>会展专业毕业生就业竞争力指数、毕业生对母校推荐度、校友满意度，</a:t>
            </a:r>
            <a:endParaRPr lang="zh-CN" altLang="en-US">
              <a:latin typeface="微软雅黑" panose="020B0503020204020204" pitchFamily="34" charset="-122"/>
              <a:ea typeface="微软雅黑" panose="020B0503020204020204" pitchFamily="34" charset="-122"/>
            </a:endParaRPr>
          </a:p>
          <a:p>
            <a:pPr indent="0">
              <a:lnSpc>
                <a:spcPct val="150000"/>
              </a:lnSpc>
              <a:buFont typeface="Wingdings" panose="05000000000000000000" pitchFamily="2" charset="2"/>
              <a:buNone/>
            </a:pPr>
            <a:r>
              <a:rPr lang="zh-CN" altLang="en-US">
                <a:latin typeface="微软雅黑" panose="020B0503020204020204" pitchFamily="34" charset="-122"/>
                <a:ea typeface="微软雅黑" panose="020B0503020204020204" pitchFamily="34" charset="-122"/>
              </a:rPr>
              <a:t>    连续三年高于全国示范性高职院校平均水平。</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latin typeface="微软雅黑" panose="020B0503020204020204" pitchFamily="34" charset="-122"/>
                <a:ea typeface="微软雅黑" panose="020B0503020204020204" pitchFamily="34" charset="-122"/>
              </a:rPr>
              <a:t>会展专业录取分数、第一志愿上线率位于全省前列。</a:t>
            </a:r>
            <a:endParaRPr lang="zh-CN" alt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733956" y="2897046"/>
            <a:ext cx="11084421" cy="2476170"/>
            <a:chOff x="733956" y="2897046"/>
            <a:chExt cx="11084421" cy="2476170"/>
          </a:xfrm>
        </p:grpSpPr>
        <p:sp>
          <p:nvSpPr>
            <p:cNvPr id="15" name="文本框 14"/>
            <p:cNvSpPr txBox="1"/>
            <p:nvPr/>
          </p:nvSpPr>
          <p:spPr>
            <a:xfrm>
              <a:off x="733956" y="2916096"/>
              <a:ext cx="5714873" cy="337185"/>
            </a:xfrm>
            <a:prstGeom prst="rect">
              <a:avLst/>
            </a:prstGeom>
            <a:noFill/>
            <a:ln w="9525">
              <a:noFill/>
            </a:ln>
          </p:spPr>
          <p:txBody>
            <a:bodyPr wrap="square">
              <a:spAutoFit/>
            </a:bodyPr>
            <a:lstStyle/>
            <a:p>
              <a:pPr indent="0" algn="ct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会展专业</a:t>
              </a: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2014</a:t>
              </a:r>
              <a:r>
                <a:rPr 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2016</a:t>
              </a: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届毕业生校友满意度统计</a:t>
              </a:r>
              <a:endParaRPr lang="zh-CN" altLang="en-US" sz="320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17" name="表格 16"/>
            <p:cNvGraphicFramePr/>
            <p:nvPr/>
          </p:nvGraphicFramePr>
          <p:xfrm>
            <a:off x="1041855" y="3502005"/>
            <a:ext cx="5077301" cy="1871211"/>
          </p:xfrm>
          <a:graphic>
            <a:graphicData uri="http://schemas.openxmlformats.org/drawingml/2006/table">
              <a:tbl>
                <a:tblPr firstRow="1" bandRow="1">
                  <a:tableStyleId>{5940675A-B579-460E-94D1-54222C63F5DA}</a:tableStyleId>
                </a:tblPr>
                <a:tblGrid>
                  <a:gridCol w="1415327"/>
                  <a:gridCol w="1221651"/>
                  <a:gridCol w="1220162"/>
                  <a:gridCol w="1220161"/>
                </a:tblGrid>
                <a:tr h="548253">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年份专业</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2014</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2015</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2015</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会展策划与管理</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96</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97</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97</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全校平均</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94</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94</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95</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全国示范高职</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1859C"/>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92</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92</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93</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文本框 17"/>
            <p:cNvSpPr txBox="1"/>
            <p:nvPr/>
          </p:nvSpPr>
          <p:spPr>
            <a:xfrm>
              <a:off x="6408177" y="2897046"/>
              <a:ext cx="5410200" cy="337185"/>
            </a:xfrm>
            <a:prstGeom prst="rect">
              <a:avLst/>
            </a:prstGeom>
            <a:noFill/>
            <a:ln w="9525">
              <a:noFill/>
            </a:ln>
          </p:spPr>
          <p:txBody>
            <a:bodyPr wrap="square">
              <a:spAutoFit/>
            </a:bodyPr>
            <a:lstStyle/>
            <a:p>
              <a:pPr indent="0" algn="ct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会展专业</a:t>
              </a: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2014</a:t>
              </a:r>
              <a:r>
                <a:rPr 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2016</a:t>
              </a: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届毕业生校友推荐度统计</a:t>
              </a:r>
              <a:endParaRPr lang="zh-CN" altLang="en-US" sz="320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19" name="表格 18"/>
            <p:cNvGraphicFramePr/>
            <p:nvPr/>
          </p:nvGraphicFramePr>
          <p:xfrm>
            <a:off x="6574626" y="3532171"/>
            <a:ext cx="5077301" cy="1799843"/>
          </p:xfrm>
          <a:graphic>
            <a:graphicData uri="http://schemas.openxmlformats.org/drawingml/2006/table">
              <a:tbl>
                <a:tblPr firstRow="1" bandRow="1">
                  <a:tableStyleId>{5940675A-B579-460E-94D1-54222C63F5DA}</a:tableStyleId>
                </a:tblPr>
                <a:tblGrid>
                  <a:gridCol w="1415327"/>
                  <a:gridCol w="1221651"/>
                  <a:gridCol w="1220162"/>
                  <a:gridCol w="1220161"/>
                </a:tblGrid>
                <a:tr h="476885">
                  <a:tc>
                    <a:txBody>
                      <a:bodyPr/>
                      <a:lstStyle/>
                      <a:p>
                        <a:pPr indent="0" algn="ctr">
                          <a:buNone/>
                        </a:pP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年份专业</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2014</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2015</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a:t>
                        </a:r>
                        <a:r>
                          <a:rPr 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a:t>
                        </a:r>
                        <a:endParaRPr 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会展策划与管理</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76</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78</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78</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全校平均</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73</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74</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75</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986">
                  <a:tc>
                    <a:txBody>
                      <a:bodyPr/>
                      <a:lstStyle/>
                      <a:p>
                        <a:pPr indent="0" algn="ctr">
                          <a:buNone/>
                        </a:pPr>
                        <a:r>
                          <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全国示范高职</a:t>
                        </a:r>
                        <a:endParaRPr lang="zh-CN" altLang="en-US"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70</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70</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71</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sp>
        <p:nvSpPr>
          <p:cNvPr id="20" name="文本框 19"/>
          <p:cNvSpPr txBox="1"/>
          <p:nvPr/>
        </p:nvSpPr>
        <p:spPr>
          <a:xfrm>
            <a:off x="3607513" y="5854765"/>
            <a:ext cx="6849021" cy="368300"/>
          </a:xfrm>
          <a:prstGeom prst="rect">
            <a:avLst/>
          </a:prstGeom>
          <a:noFill/>
          <a:ln w="9525">
            <a:noFill/>
          </a:ln>
        </p:spPr>
        <p:txBody>
          <a:bodyPr wrap="square">
            <a:spAutoFit/>
          </a:bodyPr>
          <a:lstStyle/>
          <a:p>
            <a:pPr indent="0"/>
            <a:r>
              <a:rPr lang="zh-CN" altLang="en-US" b="0">
                <a:latin typeface="微软雅黑 Light" panose="020B0502040204020203" charset="-122"/>
                <a:ea typeface="微软雅黑 Light" panose="020B0502040204020203" charset="-122"/>
                <a:cs typeface="宋体" panose="02010600030101010101" pitchFamily="2" charset="-122"/>
              </a:rPr>
              <a:t>摘自《广东轻工职业技术学院应届毕业生培养质量评价报告》</a:t>
            </a:r>
            <a:endParaRPr lang="zh-CN" altLang="en-US">
              <a:latin typeface="微软雅黑 Light" panose="020B0502040204020203" charset="-122"/>
              <a:ea typeface="微软雅黑 Light" panose="020B0502040204020203" charset="-122"/>
            </a:endParaRPr>
          </a:p>
        </p:txBody>
      </p:sp>
      <p:pic>
        <p:nvPicPr>
          <p:cNvPr id="21" name="图片 20"/>
          <p:cNvPicPr>
            <a:picLocks noChangeAspect="1"/>
          </p:cNvPicPr>
          <p:nvPr/>
        </p:nvPicPr>
        <p:blipFill>
          <a:blip r:embed="rId2" cstate="print"/>
          <a:stretch>
            <a:fillRect/>
          </a:stretch>
        </p:blipFill>
        <p:spPr>
          <a:xfrm>
            <a:off x="2524963" y="5758681"/>
            <a:ext cx="999686" cy="560013"/>
          </a:xfrm>
          <a:prstGeom prst="rect">
            <a:avLst/>
          </a:prstGeom>
        </p:spPr>
      </p:pic>
      <p:sp>
        <p:nvSpPr>
          <p:cNvPr id="22" name="Freeform 12"/>
          <p:cNvSpPr/>
          <p:nvPr/>
        </p:nvSpPr>
        <p:spPr bwMode="auto">
          <a:xfrm>
            <a:off x="891382" y="1088683"/>
            <a:ext cx="528638" cy="480144"/>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2D050"/>
          </a:solidFill>
          <a:ln>
            <a:noFill/>
          </a:ln>
        </p:spPr>
        <p:txBody>
          <a:bodyPr/>
          <a:lstStyle/>
          <a:p>
            <a:endParaRPr lang="zh-CN" altLang="en-US">
              <a:solidFill>
                <a:schemeClr val="tx1">
                  <a:lumMod val="50000"/>
                  <a:lumOff val="50000"/>
                </a:schemeClr>
              </a:solidFill>
            </a:endParaRPr>
          </a:p>
        </p:txBody>
      </p:sp>
      <p:sp>
        <p:nvSpPr>
          <p:cNvPr id="23" name="Freeform 12"/>
          <p:cNvSpPr/>
          <p:nvPr/>
        </p:nvSpPr>
        <p:spPr bwMode="auto">
          <a:xfrm flipH="1" flipV="1">
            <a:off x="10842003" y="20536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2D050"/>
          </a:solidFill>
          <a:ln>
            <a:noFill/>
          </a:ln>
        </p:spPr>
        <p:txBody>
          <a:bodyPr/>
          <a:lstStyle/>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22"/>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23"/>
                                        </p:tgtEl>
                                        <p:attrNameLst>
                                          <p:attrName>ppt_x</p:attrName>
                                          <p:attrName>ppt_y</p:attrName>
                                        </p:attrNameLst>
                                      </p:cBhvr>
                                      <p:rCtr x="-19748" y="-5509"/>
                                    </p:animMotion>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7" grpId="0"/>
      <p:bldP spid="14" grpId="0"/>
      <p:bldP spid="20" grpId="0"/>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 y="0"/>
            <a:ext cx="12218266" cy="6858000"/>
          </a:xfrm>
          <a:prstGeom prst="rect">
            <a:avLst/>
          </a:prstGeom>
        </p:spPr>
      </p:pic>
      <p:grpSp>
        <p:nvGrpSpPr>
          <p:cNvPr id="20" name="组合 19"/>
          <p:cNvGrpSpPr/>
          <p:nvPr/>
        </p:nvGrpSpPr>
        <p:grpSpPr>
          <a:xfrm flipH="1">
            <a:off x="48915" y="5021560"/>
            <a:ext cx="3169856" cy="1728192"/>
            <a:chOff x="5917425" y="3435846"/>
            <a:chExt cx="3226575" cy="1707654"/>
          </a:xfrm>
        </p:grpSpPr>
        <p:pic>
          <p:nvPicPr>
            <p:cNvPr id="21"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矩形 22"/>
          <p:cNvSpPr/>
          <p:nvPr/>
        </p:nvSpPr>
        <p:spPr>
          <a:xfrm>
            <a:off x="0" y="4437112"/>
            <a:ext cx="12218267" cy="792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1916832"/>
            <a:ext cx="6961684" cy="3104728"/>
          </a:xfrm>
          <a:prstGeom prst="rect">
            <a:avLst/>
          </a:prstGeom>
          <a:blipFill>
            <a:blip r:embed="rId5" cstate="print">
              <a:extLst>
                <a:ext uri="{BEBA8EAE-BF5A-486C-A8C5-ECC9F3942E4B}">
                  <a14:imgProps xmlns:a14="http://schemas.microsoft.com/office/drawing/2010/main">
                    <a14:imgLayer r:embed="rId6">
                      <a14:imgEffect>
                        <a14:brightnessContrast bright="26000"/>
                      </a14:imgEffect>
                    </a14:imgLayer>
                  </a14:imgProps>
                </a:ext>
              </a:extLst>
            </a:blip>
            <a:srcRect/>
            <a:stretch>
              <a:fillRect l="-419" t="-25949" r="-419" b="-23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3"/>
          <p:cNvSpPr/>
          <p:nvPr/>
        </p:nvSpPr>
        <p:spPr>
          <a:xfrm>
            <a:off x="5161483" y="1916832"/>
            <a:ext cx="7056784" cy="3104728"/>
          </a:xfrm>
          <a:custGeom>
            <a:avLst/>
            <a:gdLst>
              <a:gd name="connsiteX0" fmla="*/ 0 w 6480720"/>
              <a:gd name="connsiteY0" fmla="*/ 0 h 3104728"/>
              <a:gd name="connsiteX1" fmla="*/ 6480720 w 6480720"/>
              <a:gd name="connsiteY1" fmla="*/ 0 h 3104728"/>
              <a:gd name="connsiteX2" fmla="*/ 6480720 w 6480720"/>
              <a:gd name="connsiteY2" fmla="*/ 3104728 h 3104728"/>
              <a:gd name="connsiteX3" fmla="*/ 0 w 6480720"/>
              <a:gd name="connsiteY3" fmla="*/ 3104728 h 3104728"/>
              <a:gd name="connsiteX4" fmla="*/ 0 w 6480720"/>
              <a:gd name="connsiteY4" fmla="*/ 0 h 3104728"/>
              <a:gd name="connsiteX0-1" fmla="*/ 1190065 w 6480720"/>
              <a:gd name="connsiteY0-2" fmla="*/ 0 h 3104728"/>
              <a:gd name="connsiteX1-3" fmla="*/ 6480720 w 6480720"/>
              <a:gd name="connsiteY1-4" fmla="*/ 0 h 3104728"/>
              <a:gd name="connsiteX2-5" fmla="*/ 6480720 w 6480720"/>
              <a:gd name="connsiteY2-6" fmla="*/ 3104728 h 3104728"/>
              <a:gd name="connsiteX3-7" fmla="*/ 0 w 6480720"/>
              <a:gd name="connsiteY3-8" fmla="*/ 3104728 h 3104728"/>
              <a:gd name="connsiteX4-9" fmla="*/ 1190065 w 6480720"/>
              <a:gd name="connsiteY4-10" fmla="*/ 0 h 3104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720" h="3104728">
                <a:moveTo>
                  <a:pt x="1190065" y="0"/>
                </a:moveTo>
                <a:lnTo>
                  <a:pt x="6480720" y="0"/>
                </a:lnTo>
                <a:lnTo>
                  <a:pt x="6480720" y="3104728"/>
                </a:lnTo>
                <a:lnTo>
                  <a:pt x="0" y="3104728"/>
                </a:lnTo>
                <a:lnTo>
                  <a:pt x="1190065" y="0"/>
                </a:ln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8789490" y="5021560"/>
            <a:ext cx="32653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529635" y="2303840"/>
            <a:ext cx="5109091" cy="2177840"/>
          </a:xfrm>
          <a:prstGeom prst="rect">
            <a:avLst/>
          </a:prstGeom>
          <a:noFill/>
          <a:effectLst/>
        </p:spPr>
        <p:txBody>
          <a:bodyPr wrap="none" rtlCol="0">
            <a:spAutoFit/>
          </a:bodyPr>
          <a:lstStyle/>
          <a:p>
            <a:pPr>
              <a:lnSpc>
                <a:spcPct val="150000"/>
              </a:lnSpc>
            </a:pPr>
            <a:r>
              <a:rPr lang="zh-CN" altLang="zh-CN" sz="4800" b="1">
                <a:solidFill>
                  <a:schemeClr val="bg1"/>
                </a:solidFill>
                <a:latin typeface="微软雅黑" panose="020B0503020204020204" pitchFamily="34" charset="-122"/>
                <a:ea typeface="微软雅黑" panose="020B0503020204020204" pitchFamily="34" charset="-122"/>
              </a:rPr>
              <a:t>培养国际会展人才</a:t>
            </a:r>
            <a:endParaRPr lang="en-US" altLang="zh-CN" sz="48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sz="4800" b="1">
                <a:solidFill>
                  <a:schemeClr val="bg1"/>
                </a:solidFill>
                <a:latin typeface="微软雅黑" panose="020B0503020204020204" pitchFamily="34" charset="-122"/>
                <a:ea typeface="微软雅黑" panose="020B0503020204020204" pitchFamily="34" charset="-122"/>
              </a:rPr>
              <a:t>服务广东会展经济</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pic>
        <p:nvPicPr>
          <p:cNvPr id="17" name="图片 2"/>
          <p:cNvPicPr>
            <a:picLocks noChangeAspect="1"/>
          </p:cNvPicPr>
          <p:nvPr/>
        </p:nvPicPr>
        <p:blipFill>
          <a:blip r:embed="rId7" cstate="print"/>
          <a:srcRect l="3590" t="7771" r="74535" b="72899"/>
          <a:stretch>
            <a:fillRect/>
          </a:stretch>
        </p:blipFill>
        <p:spPr>
          <a:xfrm>
            <a:off x="9873673" y="387706"/>
            <a:ext cx="2181523" cy="874104"/>
          </a:xfrm>
          <a:prstGeom prst="rect">
            <a:avLst/>
          </a:prstGeom>
          <a:noFill/>
          <a:ln w="9525">
            <a:noFill/>
          </a:ln>
        </p:spPr>
      </p:pic>
      <p:sp>
        <p:nvSpPr>
          <p:cNvPr id="18" name="矩形 17"/>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500"/>
                                  </p:stCondLst>
                                  <p:iterate type="lt">
                                    <p:tmPct val="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style.rotation</p:attrName>
                                        </p:attrNameLst>
                                      </p:cBhvr>
                                      <p:tavLst>
                                        <p:tav tm="0">
                                          <p:val>
                                            <p:fltVal val="360"/>
                                          </p:val>
                                        </p:tav>
                                        <p:tav tm="100000">
                                          <p:val>
                                            <p:fltVal val="0"/>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Rectangle 2"/>
          <p:cNvSpPr/>
          <p:nvPr/>
        </p:nvSpPr>
        <p:spPr>
          <a:xfrm>
            <a:off x="6025579" y="1153638"/>
            <a:ext cx="4883150" cy="2332788"/>
          </a:xfrm>
          <a:prstGeom prst="rect">
            <a:avLst/>
          </a:prstGeom>
          <a:blipFill>
            <a:blip r:embed="rId1"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89" name="Rectangle 2"/>
          <p:cNvSpPr/>
          <p:nvPr/>
        </p:nvSpPr>
        <p:spPr>
          <a:xfrm>
            <a:off x="1214437" y="1153638"/>
            <a:ext cx="4883150" cy="2332788"/>
          </a:xfrm>
          <a:prstGeom prst="rect">
            <a:avLst/>
          </a:prstGeom>
          <a:blipFill>
            <a:blip r:embed="rId1"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90" name="Rectangle 2"/>
          <p:cNvSpPr/>
          <p:nvPr/>
        </p:nvSpPr>
        <p:spPr>
          <a:xfrm>
            <a:off x="1214437" y="1153638"/>
            <a:ext cx="4883150" cy="2332788"/>
          </a:xfrm>
          <a:prstGeom prst="rect">
            <a:avLst/>
          </a:prstGeom>
          <a:solidFill>
            <a:schemeClr val="accent1">
              <a:lumMod val="75000"/>
              <a:alpha val="72941"/>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91" name="矩形 90"/>
          <p:cNvSpPr/>
          <p:nvPr/>
        </p:nvSpPr>
        <p:spPr>
          <a:xfrm>
            <a:off x="2343889" y="1153644"/>
            <a:ext cx="3701636" cy="523212"/>
          </a:xfrm>
          <a:prstGeom prst="rect">
            <a:avLst/>
          </a:prstGeom>
        </p:spPr>
        <p:txBody>
          <a:bodyPr wrap="none" lIns="91431" tIns="45716" rIns="91431" bIns="45716">
            <a:spAutoFit/>
          </a:bodyPr>
          <a:lstStyle/>
          <a:p>
            <a:pPr algn="r"/>
            <a:r>
              <a:rPr lang="en-US" altLang="zh-CN" sz="2800" b="1" spc="50">
                <a:ln w="9525" cmpd="sng">
                  <a:solidFill>
                    <a:schemeClr val="accent1"/>
                  </a:solidFill>
                  <a:prstDash val="solid"/>
                </a:ln>
                <a:solidFill>
                  <a:srgbClr val="70AD47">
                    <a:tint val="1000"/>
                  </a:srgbClr>
                </a:solidFill>
                <a:effectLst>
                  <a:glow rad="101600">
                    <a:schemeClr val="accent5">
                      <a:satMod val="175000"/>
                      <a:alpha val="40000"/>
                    </a:schemeClr>
                  </a:glow>
                  <a:innerShdw blurRad="114300">
                    <a:prstClr val="black"/>
                  </a:innerShdw>
                </a:effectLst>
                <a:latin typeface="微软雅黑" panose="020B0503020204020204" pitchFamily="34" charset="-122"/>
                <a:ea typeface="微软雅黑" panose="020B0503020204020204" pitchFamily="34" charset="-122"/>
              </a:rPr>
              <a:t>1</a:t>
            </a:r>
            <a:r>
              <a:rPr lang="zh-CN" altLang="en-US" sz="2800" b="1" spc="50">
                <a:ln w="9525" cmpd="sng">
                  <a:solidFill>
                    <a:schemeClr val="accent1"/>
                  </a:solidFill>
                  <a:prstDash val="solid"/>
                </a:ln>
                <a:solidFill>
                  <a:srgbClr val="70AD47">
                    <a:tint val="1000"/>
                  </a:srgbClr>
                </a:solidFill>
                <a:effectLst>
                  <a:glow rad="101600">
                    <a:schemeClr val="accent5">
                      <a:satMod val="175000"/>
                      <a:alpha val="40000"/>
                    </a:schemeClr>
                  </a:glow>
                  <a:innerShdw blurRad="114300">
                    <a:prstClr val="black"/>
                  </a:innerShdw>
                </a:effectLst>
                <a:latin typeface="微软雅黑" panose="020B0503020204020204" pitchFamily="34" charset="-122"/>
                <a:ea typeface="微软雅黑" panose="020B0503020204020204" pitchFamily="34" charset="-122"/>
              </a:rPr>
              <a:t>、国家级标志性成果</a:t>
            </a:r>
            <a:endParaRPr lang="en-US" altLang="zh-CN" sz="2800" b="1" spc="50" dirty="0">
              <a:ln w="9525" cmpd="sng">
                <a:solidFill>
                  <a:schemeClr val="accent1"/>
                </a:solidFill>
                <a:prstDash val="solid"/>
              </a:ln>
              <a:solidFill>
                <a:srgbClr val="70AD47">
                  <a:tint val="1000"/>
                </a:srgbClr>
              </a:solidFill>
              <a:effectLst>
                <a:glow rad="101600">
                  <a:schemeClr val="accent5">
                    <a:satMod val="175000"/>
                    <a:alpha val="40000"/>
                  </a:schemeClr>
                </a:glow>
                <a:innerShdw blurRad="114300">
                  <a:prstClr val="black"/>
                </a:innerShdw>
              </a:effectLst>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1378784" y="1550256"/>
            <a:ext cx="4578344"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国家实用新型专利</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项、软件著作权</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项</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人民出版社出版学术专著</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本</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全国</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挑战杯</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获奖</a:t>
            </a: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项</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全国技术能手、全国青年岗位能手</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2" name="矩形 101"/>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2"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1979416" cy="40011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标志性成果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569774" y="3766589"/>
            <a:ext cx="2836015" cy="461657"/>
          </a:xfrm>
          <a:prstGeom prst="rect">
            <a:avLst/>
          </a:prstGeom>
        </p:spPr>
        <p:txBody>
          <a:bodyPr wrap="none" lIns="91431" tIns="45716" rIns="91431" bIns="45716">
            <a:spAutoFit/>
          </a:bodyPr>
          <a:lstStyle/>
          <a:p>
            <a:pPr algn="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、省级标志性成果</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777365" y="4490085"/>
            <a:ext cx="8599805" cy="2366561"/>
            <a:chOff x="1887163" y="4474645"/>
            <a:chExt cx="8549093" cy="2366295"/>
          </a:xfrm>
        </p:grpSpPr>
        <p:sp>
          <p:nvSpPr>
            <p:cNvPr id="44" name="矩形 43"/>
            <p:cNvSpPr/>
            <p:nvPr/>
          </p:nvSpPr>
          <p:spPr>
            <a:xfrm>
              <a:off x="1887163" y="5195203"/>
              <a:ext cx="1206500" cy="1629862"/>
            </a:xfrm>
            <a:prstGeom prst="rect">
              <a:avLst/>
            </a:prstGeom>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省级哲学社会科学基金项目</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项</a:t>
              </a:r>
              <a:b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b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7802801" y="5211078"/>
              <a:ext cx="1391130" cy="1629862"/>
            </a:xfrm>
            <a:prstGeom prst="rect">
              <a:avLst/>
            </a:prstGeom>
          </p:spPr>
          <p:txBody>
            <a:bodyPr wrap="square">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省级计算机教育软件比赛获奖</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项</a:t>
              </a:r>
              <a:b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b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130565" y="4474645"/>
              <a:ext cx="8305691" cy="2042479"/>
              <a:chOff x="2130565" y="4474645"/>
              <a:chExt cx="8305691" cy="2042479"/>
            </a:xfrm>
          </p:grpSpPr>
          <p:sp>
            <p:nvSpPr>
              <p:cNvPr id="43" name="矩形 42"/>
              <p:cNvSpPr/>
              <p:nvPr/>
            </p:nvSpPr>
            <p:spPr>
              <a:xfrm>
                <a:off x="4801443" y="5194994"/>
                <a:ext cx="1240323" cy="1014616"/>
              </a:xfrm>
              <a:prstGeom prst="rect">
                <a:avLst/>
              </a:prstGeom>
            </p:spPr>
            <p:txBody>
              <a:bodyPr wrap="square">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省级精品在线开放课程</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1</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门</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6284735" y="5210610"/>
                <a:ext cx="1235710" cy="1014616"/>
              </a:xfrm>
              <a:prstGeom prst="rect">
                <a:avLst/>
              </a:prstGeom>
            </p:spPr>
            <p:txBody>
              <a:bodyPr wrap="square">
                <a:spAutoFit/>
              </a:bodyPr>
              <a:lstStyle/>
              <a:p>
                <a:pPr algn="ctr" fontAlgn="auto">
                  <a:spcBef>
                    <a:spcPts val="0"/>
                  </a:spcBef>
                  <a:spcAft>
                    <a:spcPts val="0"/>
                  </a:spcAft>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省级教</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sym typeface="+mn-ea"/>
                  </a:rPr>
                  <a:t>改项目</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fontAlgn="auto">
                  <a:spcBef>
                    <a:spcPts val="0"/>
                  </a:spcBef>
                  <a:spcAft>
                    <a:spcPts val="0"/>
                  </a:spcAft>
                  <a:defRPr/>
                </a:pP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项</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3338455" y="5210869"/>
                <a:ext cx="1186180" cy="1014616"/>
              </a:xfrm>
              <a:prstGeom prst="rect">
                <a:avLst/>
              </a:prstGeom>
            </p:spPr>
            <p:txBody>
              <a:bodyPr wrap="square">
                <a:spAutoFit/>
              </a:bodyPr>
              <a:lstStyle/>
              <a:p>
                <a:pPr algn="ctr" fontAlgn="auto">
                  <a:spcBef>
                    <a:spcPts val="0"/>
                  </a:spcBef>
                  <a:spcAft>
                    <a:spcPts val="0"/>
                  </a:spcAft>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省级挑战杯获奖</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项</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9267856" y="5195203"/>
                <a:ext cx="1168400" cy="1321921"/>
              </a:xfrm>
              <a:prstGeom prst="rect">
                <a:avLst/>
              </a:prstGeom>
            </p:spPr>
            <p:txBody>
              <a:bodyPr wrap="square">
                <a:spAutoFit/>
              </a:bodyPr>
              <a:lstStyle/>
              <a:p>
                <a:pPr algn="ctr" fontAlgn="auto">
                  <a:spcBef>
                    <a:spcPts val="0"/>
                  </a:spcBef>
                  <a:spcAft>
                    <a:spcPts val="0"/>
                  </a:spcAft>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省级</a:t>
                </a:r>
                <a:r>
                  <a:rPr lang="zh-CN" sz="2000">
                    <a:solidFill>
                      <a:schemeClr val="tx1">
                        <a:lumMod val="65000"/>
                        <a:lumOff val="35000"/>
                      </a:schemeClr>
                    </a:solidFill>
                    <a:latin typeface="微软雅黑" panose="020B0503020204020204" pitchFamily="34" charset="-122"/>
                    <a:ea typeface="微软雅黑" panose="020B0503020204020204" pitchFamily="34" charset="-122"/>
                  </a:rPr>
                  <a:t>教学成果奖</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项</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Oval 12"/>
              <p:cNvSpPr/>
              <p:nvPr/>
            </p:nvSpPr>
            <p:spPr>
              <a:xfrm>
                <a:off x="2130565" y="4480716"/>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grpSp>
            <p:nvGrpSpPr>
              <p:cNvPr id="53" name="Group 23"/>
              <p:cNvGrpSpPr/>
              <p:nvPr/>
            </p:nvGrpSpPr>
            <p:grpSpPr>
              <a:xfrm>
                <a:off x="2307672" y="4631290"/>
                <a:ext cx="344678" cy="300488"/>
                <a:chOff x="7540014" y="4306907"/>
                <a:chExt cx="389342" cy="339426"/>
              </a:xfrm>
              <a:solidFill>
                <a:schemeClr val="bg1"/>
              </a:solidFill>
            </p:grpSpPr>
            <p:sp>
              <p:nvSpPr>
                <p:cNvPr id="5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5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5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5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5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5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6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6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6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66"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sp>
              <p:nvSpPr>
                <p:cNvPr id="67"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sz="2800">
                    <a:solidFill>
                      <a:schemeClr val="tx2">
                        <a:lumMod val="50000"/>
                      </a:schemeClr>
                    </a:solidFill>
                    <a:latin typeface="+mn-lt"/>
                    <a:cs typeface="+mn-cs"/>
                  </a:endParaRPr>
                </a:p>
              </p:txBody>
            </p:sp>
          </p:grpSp>
          <p:sp>
            <p:nvSpPr>
              <p:cNvPr id="68" name="Oval 12"/>
              <p:cNvSpPr/>
              <p:nvPr/>
            </p:nvSpPr>
            <p:spPr>
              <a:xfrm>
                <a:off x="3615300" y="4484457"/>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sp>
            <p:nvSpPr>
              <p:cNvPr id="40" name="KSO_Shape"/>
              <p:cNvSpPr/>
              <p:nvPr/>
            </p:nvSpPr>
            <p:spPr bwMode="auto">
              <a:xfrm>
                <a:off x="3776394" y="4583477"/>
                <a:ext cx="376977" cy="3731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3" name="Oval 12"/>
              <p:cNvSpPr/>
              <p:nvPr/>
            </p:nvSpPr>
            <p:spPr>
              <a:xfrm>
                <a:off x="5100035" y="4474645"/>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sp>
            <p:nvSpPr>
              <p:cNvPr id="75" name="Freeform 206"/>
              <p:cNvSpPr>
                <a:spLocks noChangeAspect="1" noEditPoints="1"/>
              </p:cNvSpPr>
              <p:nvPr/>
            </p:nvSpPr>
            <p:spPr bwMode="auto">
              <a:xfrm>
                <a:off x="5302439" y="4583060"/>
                <a:ext cx="304622" cy="3682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2800">
                  <a:solidFill>
                    <a:schemeClr val="tx1">
                      <a:lumMod val="65000"/>
                      <a:lumOff val="35000"/>
                    </a:schemeClr>
                  </a:solidFill>
                  <a:latin typeface="Arial" panose="020B0604020202020204" pitchFamily="34" charset="0"/>
                  <a:cs typeface="Arial" panose="020B0604020202020204" pitchFamily="34" charset="0"/>
                </a:endParaRPr>
              </a:p>
            </p:txBody>
          </p:sp>
          <p:sp>
            <p:nvSpPr>
              <p:cNvPr id="76" name="Oval 12"/>
              <p:cNvSpPr/>
              <p:nvPr/>
            </p:nvSpPr>
            <p:spPr>
              <a:xfrm>
                <a:off x="6584770" y="4480187"/>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sp>
            <p:nvSpPr>
              <p:cNvPr id="77" name="Oval 12"/>
              <p:cNvSpPr/>
              <p:nvPr/>
            </p:nvSpPr>
            <p:spPr>
              <a:xfrm>
                <a:off x="8069505" y="4484457"/>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sp>
            <p:nvSpPr>
              <p:cNvPr id="78" name="Oval 12"/>
              <p:cNvSpPr/>
              <p:nvPr/>
            </p:nvSpPr>
            <p:spPr>
              <a:xfrm>
                <a:off x="9554240" y="4475132"/>
                <a:ext cx="635234" cy="638046"/>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bg1">
                      <a:lumMod val="95000"/>
                    </a:schemeClr>
                  </a:solidFill>
                </a:endParaRPr>
              </a:p>
            </p:txBody>
          </p:sp>
          <p:sp>
            <p:nvSpPr>
              <p:cNvPr id="79" name="Freeform 261"/>
              <p:cNvSpPr/>
              <p:nvPr/>
            </p:nvSpPr>
            <p:spPr bwMode="auto">
              <a:xfrm>
                <a:off x="6739449" y="4672140"/>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2800">
                  <a:solidFill>
                    <a:schemeClr val="tx1">
                      <a:lumMod val="65000"/>
                      <a:lumOff val="35000"/>
                    </a:schemeClr>
                  </a:solidFill>
                </a:endParaRPr>
              </a:p>
            </p:txBody>
          </p:sp>
          <p:sp>
            <p:nvSpPr>
              <p:cNvPr id="100" name="Freeform 562"/>
              <p:cNvSpPr>
                <a:spLocks noEditPoints="1"/>
              </p:cNvSpPr>
              <p:nvPr/>
            </p:nvSpPr>
            <p:spPr bwMode="auto">
              <a:xfrm>
                <a:off x="8183676" y="4623973"/>
                <a:ext cx="406892" cy="356587"/>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49" name="Freeform 14"/>
              <p:cNvSpPr>
                <a:spLocks noEditPoints="1"/>
              </p:cNvSpPr>
              <p:nvPr/>
            </p:nvSpPr>
            <p:spPr bwMode="auto">
              <a:xfrm>
                <a:off x="9705546" y="4591851"/>
                <a:ext cx="365775" cy="38870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0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0-#ppt_w/2"/>
                                          </p:val>
                                        </p:tav>
                                        <p:tav tm="100000">
                                          <p:val>
                                            <p:strVal val="#ppt_x"/>
                                          </p:val>
                                        </p:tav>
                                      </p:tavLst>
                                    </p:anim>
                                    <p:anim calcmode="lin" valueType="num">
                                      <p:cBhvr additive="base">
                                        <p:cTn id="12" dur="500" fill="hold"/>
                                        <p:tgtEl>
                                          <p:spTgt spid="8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500" fill="hold"/>
                                        <p:tgtEl>
                                          <p:spTgt spid="89"/>
                                        </p:tgtEl>
                                        <p:attrNameLst>
                                          <p:attrName>ppt_x</p:attrName>
                                        </p:attrNameLst>
                                      </p:cBhvr>
                                      <p:tavLst>
                                        <p:tav tm="0">
                                          <p:val>
                                            <p:strVal val="0-#ppt_w/2"/>
                                          </p:val>
                                        </p:tav>
                                        <p:tav tm="100000">
                                          <p:val>
                                            <p:strVal val="#ppt_x"/>
                                          </p:val>
                                        </p:tav>
                                      </p:tavLst>
                                    </p:anim>
                                    <p:anim calcmode="lin" valueType="num">
                                      <p:cBhvr additive="base">
                                        <p:cTn id="17" dur="500" fill="hold"/>
                                        <p:tgtEl>
                                          <p:spTgt spid="8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additive="base">
                                        <p:cTn id="21" dur="500" fill="hold"/>
                                        <p:tgtEl>
                                          <p:spTgt spid="90"/>
                                        </p:tgtEl>
                                        <p:attrNameLst>
                                          <p:attrName>ppt_x</p:attrName>
                                        </p:attrNameLst>
                                      </p:cBhvr>
                                      <p:tavLst>
                                        <p:tav tm="0">
                                          <p:val>
                                            <p:strVal val="0-#ppt_w/2"/>
                                          </p:val>
                                        </p:tav>
                                        <p:tav tm="100000">
                                          <p:val>
                                            <p:strVal val="#ppt_x"/>
                                          </p:val>
                                        </p:tav>
                                      </p:tavLst>
                                    </p:anim>
                                    <p:anim calcmode="lin" valueType="num">
                                      <p:cBhvr additive="base">
                                        <p:cTn id="22" dur="500" fill="hold"/>
                                        <p:tgtEl>
                                          <p:spTgt spid="90"/>
                                        </p:tgtEl>
                                        <p:attrNameLst>
                                          <p:attrName>ppt_y</p:attrName>
                                        </p:attrNameLst>
                                      </p:cBhvr>
                                      <p:tavLst>
                                        <p:tav tm="0">
                                          <p:val>
                                            <p:strVal val="#ppt_y"/>
                                          </p:val>
                                        </p:tav>
                                        <p:tav tm="100000">
                                          <p:val>
                                            <p:strVal val="#ppt_y"/>
                                          </p:val>
                                        </p:tav>
                                      </p:tavLst>
                                    </p:anim>
                                  </p:childTnLst>
                                </p:cTn>
                              </p:par>
                              <p:par>
                                <p:cTn id="23" presetID="22" presetClass="entr" presetSubtype="2" fill="hold" grpId="0" nodeType="withEffect">
                                  <p:stCondLst>
                                    <p:cond delay="250"/>
                                  </p:stCondLst>
                                  <p:childTnLst>
                                    <p:set>
                                      <p:cBhvr>
                                        <p:cTn id="24" dur="1" fill="hold">
                                          <p:stCondLst>
                                            <p:cond delay="0"/>
                                          </p:stCondLst>
                                        </p:cTn>
                                        <p:tgtEl>
                                          <p:spTgt spid="91"/>
                                        </p:tgtEl>
                                        <p:attrNameLst>
                                          <p:attrName>style.visibility</p:attrName>
                                        </p:attrNameLst>
                                      </p:cBhvr>
                                      <p:to>
                                        <p:strVal val="visible"/>
                                      </p:to>
                                    </p:set>
                                    <p:animEffect transition="in" filter="wipe(right)">
                                      <p:cBhvr>
                                        <p:cTn id="25" dur="500"/>
                                        <p:tgtEl>
                                          <p:spTgt spid="91"/>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92"/>
                                        </p:tgtEl>
                                        <p:attrNameLst>
                                          <p:attrName>style.visibility</p:attrName>
                                        </p:attrNameLst>
                                      </p:cBhvr>
                                      <p:to>
                                        <p:strVal val="visible"/>
                                      </p:to>
                                    </p:set>
                                    <p:animEffect transition="in" filter="wipe(right)">
                                      <p:cBhvr>
                                        <p:cTn id="28" dur="500"/>
                                        <p:tgtEl>
                                          <p:spTgt spid="92"/>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right)">
                                      <p:cBhvr>
                                        <p:cTn id="32" dur="500"/>
                                        <p:tgtEl>
                                          <p:spTgt spid="51"/>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89" grpId="0" bldLvl="0" animBg="1"/>
      <p:bldP spid="90" grpId="0" bldLvl="0" animBg="1"/>
      <p:bldP spid="91" grpId="0"/>
      <p:bldP spid="92" grpId="0"/>
      <p:bldP spid="27"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29" y="0"/>
            <a:ext cx="12218266" cy="6858000"/>
          </a:xfrm>
          <a:prstGeom prst="rect">
            <a:avLst/>
          </a:prstGeom>
        </p:spPr>
      </p:pic>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3" cstate="print"/>
          <a:srcRect l="3590" t="7771" r="74535" b="72899"/>
          <a:stretch>
            <a:fillRect/>
          </a:stretch>
        </p:blipFill>
        <p:spPr>
          <a:xfrm>
            <a:off x="9817967" y="103299"/>
            <a:ext cx="2181523" cy="874104"/>
          </a:xfrm>
          <a:prstGeom prst="rect">
            <a:avLst/>
          </a:prstGeom>
          <a:noFill/>
          <a:ln w="9525">
            <a:noFill/>
          </a:ln>
        </p:spPr>
      </p:pic>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3"/>
          <p:cNvSpPr>
            <a:spLocks noChangeArrowheads="1"/>
          </p:cNvSpPr>
          <p:nvPr/>
        </p:nvSpPr>
        <p:spPr bwMode="auto">
          <a:xfrm>
            <a:off x="2071031" y="5452363"/>
            <a:ext cx="2656803" cy="5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en-US" altLang="zh-CN"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2017: </a:t>
            </a:r>
            <a:r>
              <a:rPr lang="zh-CN" altLang="en-US"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站起来</a:t>
            </a:r>
            <a:endParaRPr lang="zh-CN" altLang="en-US" sz="2800" b="1"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2071031" y="6061450"/>
            <a:ext cx="599800" cy="4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670641" y="6061450"/>
            <a:ext cx="1215000" cy="4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3"/>
          <p:cNvSpPr>
            <a:spLocks noChangeArrowheads="1"/>
          </p:cNvSpPr>
          <p:nvPr/>
        </p:nvSpPr>
        <p:spPr bwMode="auto">
          <a:xfrm>
            <a:off x="6002316" y="3943992"/>
            <a:ext cx="2767410" cy="5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en-US" altLang="zh-CN"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：亮起来</a:t>
            </a:r>
            <a:endParaRPr lang="zh-CN" altLang="en-US" sz="2800" b="1"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6002316" y="4553079"/>
            <a:ext cx="599800" cy="4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6617166" y="4553079"/>
            <a:ext cx="1215000" cy="4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
          <p:cNvSpPr>
            <a:spLocks noChangeArrowheads="1"/>
          </p:cNvSpPr>
          <p:nvPr/>
        </p:nvSpPr>
        <p:spPr bwMode="auto">
          <a:xfrm>
            <a:off x="9231291" y="3079969"/>
            <a:ext cx="2767410" cy="5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en-US" altLang="zh-CN"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2019</a:t>
            </a:r>
            <a:r>
              <a:rPr lang="zh-CN" altLang="en-US" sz="2800" b="1"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：强起来</a:t>
            </a:r>
            <a:endParaRPr lang="zh-CN" altLang="en-US" sz="2800" b="1"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34"/>
          <p:cNvSpPr/>
          <p:nvPr/>
        </p:nvSpPr>
        <p:spPr>
          <a:xfrm>
            <a:off x="9290414" y="3690503"/>
            <a:ext cx="599800" cy="4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9905264" y="3690503"/>
            <a:ext cx="1215000" cy="4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椭圆 48"/>
          <p:cNvSpPr/>
          <p:nvPr/>
        </p:nvSpPr>
        <p:spPr>
          <a:xfrm>
            <a:off x="10223500" y="1814830"/>
            <a:ext cx="747395" cy="894080"/>
          </a:xfrm>
          <a:custGeom>
            <a:avLst/>
            <a:gdLst>
              <a:gd name="connsiteX0" fmla="*/ 257144 w 271667"/>
              <a:gd name="connsiteY0" fmla="*/ 19113 h 331787"/>
              <a:gd name="connsiteX1" fmla="*/ 267707 w 271667"/>
              <a:gd name="connsiteY1" fmla="*/ 24066 h 331787"/>
              <a:gd name="connsiteX2" fmla="*/ 267707 w 271667"/>
              <a:gd name="connsiteY2" fmla="*/ 46517 h 331787"/>
              <a:gd name="connsiteX3" fmla="*/ 199047 w 271667"/>
              <a:gd name="connsiteY3" fmla="*/ 115193 h 331787"/>
              <a:gd name="connsiteX4" fmla="*/ 188484 w 271667"/>
              <a:gd name="connsiteY4" fmla="*/ 144249 h 331787"/>
              <a:gd name="connsiteX5" fmla="*/ 188484 w 271667"/>
              <a:gd name="connsiteY5" fmla="*/ 331787 h 331787"/>
              <a:gd name="connsiteX6" fmla="*/ 146232 w 271667"/>
              <a:gd name="connsiteY6" fmla="*/ 331787 h 331787"/>
              <a:gd name="connsiteX7" fmla="*/ 146232 w 271667"/>
              <a:gd name="connsiteY7" fmla="*/ 207642 h 331787"/>
              <a:gd name="connsiteX8" fmla="*/ 126427 w 271667"/>
              <a:gd name="connsiteY8" fmla="*/ 207642 h 331787"/>
              <a:gd name="connsiteX9" fmla="*/ 126427 w 271667"/>
              <a:gd name="connsiteY9" fmla="*/ 331787 h 331787"/>
              <a:gd name="connsiteX10" fmla="*/ 84175 w 271667"/>
              <a:gd name="connsiteY10" fmla="*/ 331787 h 331787"/>
              <a:gd name="connsiteX11" fmla="*/ 84175 w 271667"/>
              <a:gd name="connsiteY11" fmla="*/ 144249 h 331787"/>
              <a:gd name="connsiteX12" fmla="*/ 73612 w 271667"/>
              <a:gd name="connsiteY12" fmla="*/ 113873 h 331787"/>
              <a:gd name="connsiteX13" fmla="*/ 4952 w 271667"/>
              <a:gd name="connsiteY13" fmla="*/ 45197 h 331787"/>
              <a:gd name="connsiteX14" fmla="*/ 4952 w 271667"/>
              <a:gd name="connsiteY14" fmla="*/ 24066 h 331787"/>
              <a:gd name="connsiteX15" fmla="*/ 26078 w 271667"/>
              <a:gd name="connsiteY15" fmla="*/ 25386 h 331787"/>
              <a:gd name="connsiteX16" fmla="*/ 76252 w 271667"/>
              <a:gd name="connsiteY16" fmla="*/ 74252 h 331787"/>
              <a:gd name="connsiteX17" fmla="*/ 92097 w 271667"/>
              <a:gd name="connsiteY17" fmla="*/ 82176 h 331787"/>
              <a:gd name="connsiteX18" fmla="*/ 128861 w 271667"/>
              <a:gd name="connsiteY18" fmla="*/ 82176 h 331787"/>
              <a:gd name="connsiteX19" fmla="*/ 135559 w 271667"/>
              <a:gd name="connsiteY19" fmla="*/ 82176 h 331787"/>
              <a:gd name="connsiteX20" fmla="*/ 136462 w 271667"/>
              <a:gd name="connsiteY20" fmla="*/ 82550 h 331787"/>
              <a:gd name="connsiteX21" fmla="*/ 137365 w 271667"/>
              <a:gd name="connsiteY21" fmla="*/ 82176 h 331787"/>
              <a:gd name="connsiteX22" fmla="*/ 150477 w 271667"/>
              <a:gd name="connsiteY22" fmla="*/ 82176 h 331787"/>
              <a:gd name="connsiteX23" fmla="*/ 179242 w 271667"/>
              <a:gd name="connsiteY23" fmla="*/ 82176 h 331787"/>
              <a:gd name="connsiteX24" fmla="*/ 199047 w 271667"/>
              <a:gd name="connsiteY24" fmla="*/ 74252 h 331787"/>
              <a:gd name="connsiteX25" fmla="*/ 246581 w 271667"/>
              <a:gd name="connsiteY25" fmla="*/ 24066 h 331787"/>
              <a:gd name="connsiteX26" fmla="*/ 257144 w 271667"/>
              <a:gd name="connsiteY26" fmla="*/ 19113 h 331787"/>
              <a:gd name="connsiteX27" fmla="*/ 136462 w 271667"/>
              <a:gd name="connsiteY27" fmla="*/ 0 h 331787"/>
              <a:gd name="connsiteX28" fmla="*/ 177737 w 271667"/>
              <a:gd name="connsiteY28" fmla="*/ 41275 h 331787"/>
              <a:gd name="connsiteX29" fmla="*/ 165648 w 271667"/>
              <a:gd name="connsiteY29" fmla="*/ 70461 h 331787"/>
              <a:gd name="connsiteX30" fmla="*/ 137365 w 271667"/>
              <a:gd name="connsiteY30" fmla="*/ 82176 h 331787"/>
              <a:gd name="connsiteX31" fmla="*/ 135559 w 271667"/>
              <a:gd name="connsiteY31" fmla="*/ 82176 h 331787"/>
              <a:gd name="connsiteX32" fmla="*/ 107276 w 271667"/>
              <a:gd name="connsiteY32" fmla="*/ 70461 h 331787"/>
              <a:gd name="connsiteX33" fmla="*/ 95187 w 271667"/>
              <a:gd name="connsiteY33" fmla="*/ 41275 h 331787"/>
              <a:gd name="connsiteX34" fmla="*/ 136462 w 271667"/>
              <a:gd name="connsiteY34"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667" h="331787">
                <a:moveTo>
                  <a:pt x="257144" y="19113"/>
                </a:moveTo>
                <a:cubicBezTo>
                  <a:pt x="260775" y="19113"/>
                  <a:pt x="264406" y="20764"/>
                  <a:pt x="267707" y="24066"/>
                </a:cubicBezTo>
                <a:cubicBezTo>
                  <a:pt x="272988" y="30669"/>
                  <a:pt x="272988" y="41235"/>
                  <a:pt x="267707" y="46517"/>
                </a:cubicBezTo>
                <a:cubicBezTo>
                  <a:pt x="267707" y="46517"/>
                  <a:pt x="267707" y="46517"/>
                  <a:pt x="199047" y="115193"/>
                </a:cubicBezTo>
                <a:cubicBezTo>
                  <a:pt x="199047" y="115193"/>
                  <a:pt x="188484" y="125759"/>
                  <a:pt x="188484" y="144249"/>
                </a:cubicBezTo>
                <a:cubicBezTo>
                  <a:pt x="188484" y="144249"/>
                  <a:pt x="188484" y="144249"/>
                  <a:pt x="188484" y="331787"/>
                </a:cubicBezTo>
                <a:cubicBezTo>
                  <a:pt x="188484" y="331787"/>
                  <a:pt x="188484" y="331787"/>
                  <a:pt x="146232" y="331787"/>
                </a:cubicBezTo>
                <a:cubicBezTo>
                  <a:pt x="146232" y="331787"/>
                  <a:pt x="146232" y="331787"/>
                  <a:pt x="146232" y="207642"/>
                </a:cubicBezTo>
                <a:cubicBezTo>
                  <a:pt x="146232" y="207642"/>
                  <a:pt x="146232" y="207642"/>
                  <a:pt x="126427" y="207642"/>
                </a:cubicBezTo>
                <a:cubicBezTo>
                  <a:pt x="126427" y="207642"/>
                  <a:pt x="126427" y="207642"/>
                  <a:pt x="126427" y="331787"/>
                </a:cubicBezTo>
                <a:cubicBezTo>
                  <a:pt x="126427" y="331787"/>
                  <a:pt x="126427" y="331787"/>
                  <a:pt x="84175" y="331787"/>
                </a:cubicBezTo>
                <a:cubicBezTo>
                  <a:pt x="84175" y="331787"/>
                  <a:pt x="84175" y="331787"/>
                  <a:pt x="84175" y="144249"/>
                </a:cubicBezTo>
                <a:cubicBezTo>
                  <a:pt x="84175" y="125759"/>
                  <a:pt x="73612" y="115193"/>
                  <a:pt x="73612" y="113873"/>
                </a:cubicBezTo>
                <a:cubicBezTo>
                  <a:pt x="73612" y="113873"/>
                  <a:pt x="73612" y="113873"/>
                  <a:pt x="4952" y="45197"/>
                </a:cubicBezTo>
                <a:cubicBezTo>
                  <a:pt x="-1650" y="41235"/>
                  <a:pt x="-1650" y="30669"/>
                  <a:pt x="4952" y="24066"/>
                </a:cubicBezTo>
                <a:cubicBezTo>
                  <a:pt x="11554" y="20104"/>
                  <a:pt x="22117" y="20104"/>
                  <a:pt x="26078" y="25386"/>
                </a:cubicBezTo>
                <a:cubicBezTo>
                  <a:pt x="26078" y="25386"/>
                  <a:pt x="26078" y="25386"/>
                  <a:pt x="76252" y="74252"/>
                </a:cubicBezTo>
                <a:cubicBezTo>
                  <a:pt x="80213" y="79535"/>
                  <a:pt x="86815" y="82176"/>
                  <a:pt x="92097" y="82176"/>
                </a:cubicBezTo>
                <a:cubicBezTo>
                  <a:pt x="92097" y="82176"/>
                  <a:pt x="92097" y="82176"/>
                  <a:pt x="128861" y="82176"/>
                </a:cubicBezTo>
                <a:lnTo>
                  <a:pt x="135559" y="82176"/>
                </a:lnTo>
                <a:lnTo>
                  <a:pt x="136462" y="82550"/>
                </a:lnTo>
                <a:lnTo>
                  <a:pt x="137365" y="82176"/>
                </a:lnTo>
                <a:lnTo>
                  <a:pt x="150477" y="82176"/>
                </a:lnTo>
                <a:cubicBezTo>
                  <a:pt x="158817" y="82176"/>
                  <a:pt x="168349" y="82176"/>
                  <a:pt x="179242" y="82176"/>
                </a:cubicBezTo>
                <a:cubicBezTo>
                  <a:pt x="185843" y="82176"/>
                  <a:pt x="192445" y="79535"/>
                  <a:pt x="199047" y="74252"/>
                </a:cubicBezTo>
                <a:cubicBezTo>
                  <a:pt x="199047" y="74252"/>
                  <a:pt x="199047" y="74252"/>
                  <a:pt x="246581" y="24066"/>
                </a:cubicBezTo>
                <a:cubicBezTo>
                  <a:pt x="249882" y="20764"/>
                  <a:pt x="253513" y="19113"/>
                  <a:pt x="257144" y="19113"/>
                </a:cubicBezTo>
                <a:close/>
                <a:moveTo>
                  <a:pt x="136462" y="0"/>
                </a:moveTo>
                <a:cubicBezTo>
                  <a:pt x="159258" y="0"/>
                  <a:pt x="177737" y="18479"/>
                  <a:pt x="177737" y="41275"/>
                </a:cubicBezTo>
                <a:cubicBezTo>
                  <a:pt x="177737" y="52673"/>
                  <a:pt x="173118" y="62992"/>
                  <a:pt x="165648" y="70461"/>
                </a:cubicBezTo>
                <a:lnTo>
                  <a:pt x="137365" y="82176"/>
                </a:lnTo>
                <a:lnTo>
                  <a:pt x="135559" y="82176"/>
                </a:lnTo>
                <a:lnTo>
                  <a:pt x="107276" y="70461"/>
                </a:lnTo>
                <a:cubicBezTo>
                  <a:pt x="99807" y="62992"/>
                  <a:pt x="95187" y="52673"/>
                  <a:pt x="95187" y="41275"/>
                </a:cubicBezTo>
                <a:cubicBezTo>
                  <a:pt x="95187" y="18479"/>
                  <a:pt x="113666" y="0"/>
                  <a:pt x="136462" y="0"/>
                </a:cubicBezTo>
                <a:close/>
              </a:path>
            </a:pathLst>
          </a:custGeom>
          <a:solidFill>
            <a:srgbClr val="C0504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865" dirty="0">
              <a:solidFill>
                <a:sysClr val="window" lastClr="FFFFFF"/>
              </a:solidFill>
              <a:latin typeface="Arial" panose="020B0604020202020204"/>
              <a:ea typeface="微软雅黑" panose="020B0503020204020204" pitchFamily="34" charset="-122"/>
            </a:endParaRPr>
          </a:p>
        </p:txBody>
      </p:sp>
      <p:sp>
        <p:nvSpPr>
          <p:cNvPr id="37" name="椭圆 45"/>
          <p:cNvSpPr/>
          <p:nvPr/>
        </p:nvSpPr>
        <p:spPr>
          <a:xfrm>
            <a:off x="2742565" y="4263390"/>
            <a:ext cx="512445" cy="763905"/>
          </a:xfrm>
          <a:custGeom>
            <a:avLst/>
            <a:gdLst>
              <a:gd name="T0" fmla="*/ 91 w 142"/>
              <a:gd name="T1" fmla="*/ 61 h 256"/>
              <a:gd name="T2" fmla="*/ 90 w 142"/>
              <a:gd name="T3" fmla="*/ 61 h 256"/>
              <a:gd name="T4" fmla="*/ 104 w 142"/>
              <a:gd name="T5" fmla="*/ 33 h 256"/>
              <a:gd name="T6" fmla="*/ 71 w 142"/>
              <a:gd name="T7" fmla="*/ 0 h 256"/>
              <a:gd name="T8" fmla="*/ 38 w 142"/>
              <a:gd name="T9" fmla="*/ 33 h 256"/>
              <a:gd name="T10" fmla="*/ 52 w 142"/>
              <a:gd name="T11" fmla="*/ 61 h 256"/>
              <a:gd name="T12" fmla="*/ 51 w 142"/>
              <a:gd name="T13" fmla="*/ 61 h 256"/>
              <a:gd name="T14" fmla="*/ 0 w 142"/>
              <a:gd name="T15" fmla="*/ 116 h 256"/>
              <a:gd name="T16" fmla="*/ 0 w 142"/>
              <a:gd name="T17" fmla="*/ 141 h 256"/>
              <a:gd name="T18" fmla="*/ 16 w 142"/>
              <a:gd name="T19" fmla="*/ 156 h 256"/>
              <a:gd name="T20" fmla="*/ 31 w 142"/>
              <a:gd name="T21" fmla="*/ 141 h 256"/>
              <a:gd name="T22" fmla="*/ 31 w 142"/>
              <a:gd name="T23" fmla="*/ 116 h 256"/>
              <a:gd name="T24" fmla="*/ 36 w 142"/>
              <a:gd name="T25" fmla="*/ 101 h 256"/>
              <a:gd name="T26" fmla="*/ 36 w 142"/>
              <a:gd name="T27" fmla="*/ 241 h 256"/>
              <a:gd name="T28" fmla="*/ 51 w 142"/>
              <a:gd name="T29" fmla="*/ 256 h 256"/>
              <a:gd name="T30" fmla="*/ 67 w 142"/>
              <a:gd name="T31" fmla="*/ 241 h 256"/>
              <a:gd name="T32" fmla="*/ 67 w 142"/>
              <a:gd name="T33" fmla="*/ 177 h 256"/>
              <a:gd name="T34" fmla="*/ 75 w 142"/>
              <a:gd name="T35" fmla="*/ 177 h 256"/>
              <a:gd name="T36" fmla="*/ 75 w 142"/>
              <a:gd name="T37" fmla="*/ 241 h 256"/>
              <a:gd name="T38" fmla="*/ 91 w 142"/>
              <a:gd name="T39" fmla="*/ 256 h 256"/>
              <a:gd name="T40" fmla="*/ 106 w 142"/>
              <a:gd name="T41" fmla="*/ 241 h 256"/>
              <a:gd name="T42" fmla="*/ 106 w 142"/>
              <a:gd name="T43" fmla="*/ 101 h 256"/>
              <a:gd name="T44" fmla="*/ 111 w 142"/>
              <a:gd name="T45" fmla="*/ 116 h 256"/>
              <a:gd name="T46" fmla="*/ 111 w 142"/>
              <a:gd name="T47" fmla="*/ 141 h 256"/>
              <a:gd name="T48" fmla="*/ 126 w 142"/>
              <a:gd name="T49" fmla="*/ 156 h 256"/>
              <a:gd name="T50" fmla="*/ 142 w 142"/>
              <a:gd name="T51" fmla="*/ 141 h 256"/>
              <a:gd name="T52" fmla="*/ 142 w 142"/>
              <a:gd name="T53" fmla="*/ 116 h 256"/>
              <a:gd name="T54" fmla="*/ 91 w 142"/>
              <a:gd name="T55" fmla="*/ 6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256">
                <a:moveTo>
                  <a:pt x="91" y="61"/>
                </a:moveTo>
                <a:cubicBezTo>
                  <a:pt x="90" y="61"/>
                  <a:pt x="90" y="61"/>
                  <a:pt x="90" y="61"/>
                </a:cubicBezTo>
                <a:cubicBezTo>
                  <a:pt x="99" y="55"/>
                  <a:pt x="104" y="45"/>
                  <a:pt x="104" y="33"/>
                </a:cubicBezTo>
                <a:cubicBezTo>
                  <a:pt x="104" y="15"/>
                  <a:pt x="89" y="0"/>
                  <a:pt x="71" y="0"/>
                </a:cubicBezTo>
                <a:cubicBezTo>
                  <a:pt x="53" y="0"/>
                  <a:pt x="38" y="15"/>
                  <a:pt x="38" y="33"/>
                </a:cubicBezTo>
                <a:cubicBezTo>
                  <a:pt x="38" y="45"/>
                  <a:pt x="43" y="55"/>
                  <a:pt x="52" y="61"/>
                </a:cubicBezTo>
                <a:cubicBezTo>
                  <a:pt x="51" y="61"/>
                  <a:pt x="51" y="61"/>
                  <a:pt x="51" y="61"/>
                </a:cubicBezTo>
                <a:cubicBezTo>
                  <a:pt x="23" y="61"/>
                  <a:pt x="0" y="85"/>
                  <a:pt x="0" y="116"/>
                </a:cubicBezTo>
                <a:cubicBezTo>
                  <a:pt x="0" y="141"/>
                  <a:pt x="0" y="141"/>
                  <a:pt x="0" y="141"/>
                </a:cubicBezTo>
                <a:cubicBezTo>
                  <a:pt x="0" y="149"/>
                  <a:pt x="7" y="156"/>
                  <a:pt x="16" y="156"/>
                </a:cubicBezTo>
                <a:cubicBezTo>
                  <a:pt x="24" y="156"/>
                  <a:pt x="31" y="149"/>
                  <a:pt x="31" y="141"/>
                </a:cubicBezTo>
                <a:cubicBezTo>
                  <a:pt x="31" y="116"/>
                  <a:pt x="31" y="116"/>
                  <a:pt x="31" y="116"/>
                </a:cubicBezTo>
                <a:cubicBezTo>
                  <a:pt x="31" y="110"/>
                  <a:pt x="33" y="105"/>
                  <a:pt x="36" y="101"/>
                </a:cubicBezTo>
                <a:cubicBezTo>
                  <a:pt x="36" y="241"/>
                  <a:pt x="36" y="241"/>
                  <a:pt x="36" y="241"/>
                </a:cubicBezTo>
                <a:cubicBezTo>
                  <a:pt x="36" y="249"/>
                  <a:pt x="43" y="256"/>
                  <a:pt x="51" y="256"/>
                </a:cubicBezTo>
                <a:cubicBezTo>
                  <a:pt x="60" y="256"/>
                  <a:pt x="67" y="249"/>
                  <a:pt x="67" y="241"/>
                </a:cubicBezTo>
                <a:cubicBezTo>
                  <a:pt x="67" y="177"/>
                  <a:pt x="67" y="177"/>
                  <a:pt x="67" y="177"/>
                </a:cubicBezTo>
                <a:cubicBezTo>
                  <a:pt x="75" y="177"/>
                  <a:pt x="75" y="177"/>
                  <a:pt x="75" y="177"/>
                </a:cubicBezTo>
                <a:cubicBezTo>
                  <a:pt x="75" y="241"/>
                  <a:pt x="75" y="241"/>
                  <a:pt x="75" y="241"/>
                </a:cubicBezTo>
                <a:cubicBezTo>
                  <a:pt x="75" y="249"/>
                  <a:pt x="82" y="256"/>
                  <a:pt x="91" y="256"/>
                </a:cubicBezTo>
                <a:cubicBezTo>
                  <a:pt x="99" y="256"/>
                  <a:pt x="106" y="249"/>
                  <a:pt x="106" y="241"/>
                </a:cubicBezTo>
                <a:cubicBezTo>
                  <a:pt x="106" y="101"/>
                  <a:pt x="106" y="101"/>
                  <a:pt x="106" y="101"/>
                </a:cubicBezTo>
                <a:cubicBezTo>
                  <a:pt x="109" y="105"/>
                  <a:pt x="111" y="110"/>
                  <a:pt x="111" y="116"/>
                </a:cubicBezTo>
                <a:cubicBezTo>
                  <a:pt x="111" y="141"/>
                  <a:pt x="111" y="141"/>
                  <a:pt x="111" y="141"/>
                </a:cubicBezTo>
                <a:cubicBezTo>
                  <a:pt x="111" y="149"/>
                  <a:pt x="118" y="156"/>
                  <a:pt x="126" y="156"/>
                </a:cubicBezTo>
                <a:cubicBezTo>
                  <a:pt x="135" y="156"/>
                  <a:pt x="142" y="149"/>
                  <a:pt x="142" y="141"/>
                </a:cubicBezTo>
                <a:cubicBezTo>
                  <a:pt x="142" y="116"/>
                  <a:pt x="142" y="116"/>
                  <a:pt x="142" y="116"/>
                </a:cubicBezTo>
                <a:cubicBezTo>
                  <a:pt x="142" y="85"/>
                  <a:pt x="119" y="61"/>
                  <a:pt x="91" y="61"/>
                </a:cubicBezTo>
                <a:close/>
              </a:path>
            </a:pathLst>
          </a:custGeom>
          <a:solidFill>
            <a:srgbClr val="92D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865" dirty="0">
              <a:solidFill>
                <a:sysClr val="window" lastClr="FFFFFF"/>
              </a:solidFill>
              <a:latin typeface="Arial" panose="020B0604020202020204"/>
              <a:ea typeface="微软雅黑" panose="020B0503020204020204" pitchFamily="34" charset="-122"/>
            </a:endParaRPr>
          </a:p>
        </p:txBody>
      </p:sp>
      <p:sp>
        <p:nvSpPr>
          <p:cNvPr id="38" name="椭圆 47"/>
          <p:cNvSpPr/>
          <p:nvPr/>
        </p:nvSpPr>
        <p:spPr>
          <a:xfrm>
            <a:off x="7124377" y="2692543"/>
            <a:ext cx="802223" cy="83006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31859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865" dirty="0">
              <a:solidFill>
                <a:sysClr val="window" lastClr="FFFFFF"/>
              </a:solidFill>
              <a:latin typeface="Arial" panose="020B0604020202020204"/>
              <a:ea typeface="微软雅黑" panose="020B0503020204020204" pitchFamily="34" charset="-122"/>
            </a:endParaRPr>
          </a:p>
        </p:txBody>
      </p:sp>
      <p:grpSp>
        <p:nvGrpSpPr>
          <p:cNvPr id="2" name="组合 76"/>
          <p:cNvGrpSpPr/>
          <p:nvPr/>
        </p:nvGrpSpPr>
        <p:grpSpPr>
          <a:xfrm>
            <a:off x="1007132" y="2545244"/>
            <a:ext cx="10781137" cy="3291044"/>
            <a:chOff x="1314439" y="1849531"/>
            <a:chExt cx="11027128" cy="2983726"/>
          </a:xfrm>
        </p:grpSpPr>
        <p:grpSp>
          <p:nvGrpSpPr>
            <p:cNvPr id="7" name="组合 77"/>
            <p:cNvGrpSpPr/>
            <p:nvPr/>
          </p:nvGrpSpPr>
          <p:grpSpPr>
            <a:xfrm>
              <a:off x="1314439" y="4140778"/>
              <a:ext cx="2390675" cy="692479"/>
              <a:chOff x="1378857" y="3771092"/>
              <a:chExt cx="2105062" cy="568679"/>
            </a:xfrm>
          </p:grpSpPr>
          <p:cxnSp>
            <p:nvCxnSpPr>
              <p:cNvPr id="97" name="直接连接符 96"/>
              <p:cNvCxnSpPr/>
              <p:nvPr/>
            </p:nvCxnSpPr>
            <p:spPr>
              <a:xfrm flipV="1">
                <a:off x="1378857" y="3771092"/>
                <a:ext cx="957943" cy="568679"/>
              </a:xfrm>
              <a:prstGeom prst="line">
                <a:avLst/>
              </a:prstGeom>
              <a:noFill/>
              <a:ln w="57150" cap="rnd" cmpd="sng" algn="ctr">
                <a:solidFill>
                  <a:srgbClr val="E06741"/>
                </a:solidFill>
                <a:prstDash val="solid"/>
                <a:round/>
              </a:ln>
              <a:effectLst/>
            </p:spPr>
          </p:cxnSp>
          <p:cxnSp>
            <p:nvCxnSpPr>
              <p:cNvPr id="98" name="直接连接符 97"/>
              <p:cNvCxnSpPr/>
              <p:nvPr/>
            </p:nvCxnSpPr>
            <p:spPr>
              <a:xfrm flipV="1">
                <a:off x="2336800" y="3771092"/>
                <a:ext cx="1147119" cy="1"/>
              </a:xfrm>
              <a:prstGeom prst="line">
                <a:avLst/>
              </a:prstGeom>
              <a:noFill/>
              <a:ln w="57150" cap="rnd" cmpd="sng" algn="ctr">
                <a:solidFill>
                  <a:srgbClr val="E06741"/>
                </a:solidFill>
                <a:prstDash val="solid"/>
                <a:round/>
              </a:ln>
              <a:effectLst/>
            </p:spPr>
          </p:cxnSp>
        </p:grpSp>
        <p:grpSp>
          <p:nvGrpSpPr>
            <p:cNvPr id="13" name="组合 78"/>
            <p:cNvGrpSpPr/>
            <p:nvPr/>
          </p:nvGrpSpPr>
          <p:grpSpPr>
            <a:xfrm>
              <a:off x="3705114" y="3451493"/>
              <a:ext cx="2390675" cy="692479"/>
              <a:chOff x="1378857" y="3771092"/>
              <a:chExt cx="2105062" cy="568679"/>
            </a:xfrm>
          </p:grpSpPr>
          <p:cxnSp>
            <p:nvCxnSpPr>
              <p:cNvPr id="95" name="直接连接符 94"/>
              <p:cNvCxnSpPr/>
              <p:nvPr/>
            </p:nvCxnSpPr>
            <p:spPr>
              <a:xfrm flipV="1">
                <a:off x="1378857" y="3771092"/>
                <a:ext cx="957943" cy="568679"/>
              </a:xfrm>
              <a:prstGeom prst="line">
                <a:avLst/>
              </a:prstGeom>
              <a:noFill/>
              <a:ln w="57150" cap="rnd" cmpd="sng" algn="ctr">
                <a:solidFill>
                  <a:srgbClr val="E06741"/>
                </a:solidFill>
                <a:prstDash val="solid"/>
                <a:round/>
              </a:ln>
              <a:effectLst/>
            </p:spPr>
          </p:cxnSp>
          <p:cxnSp>
            <p:nvCxnSpPr>
              <p:cNvPr id="96" name="直接连接符 95"/>
              <p:cNvCxnSpPr/>
              <p:nvPr/>
            </p:nvCxnSpPr>
            <p:spPr>
              <a:xfrm flipV="1">
                <a:off x="2336800" y="3771092"/>
                <a:ext cx="1147119" cy="1"/>
              </a:xfrm>
              <a:prstGeom prst="line">
                <a:avLst/>
              </a:prstGeom>
              <a:noFill/>
              <a:ln w="57150" cap="rnd" cmpd="sng" algn="ctr">
                <a:solidFill>
                  <a:srgbClr val="E06741"/>
                </a:solidFill>
                <a:prstDash val="solid"/>
                <a:round/>
              </a:ln>
              <a:effectLst/>
            </p:spPr>
          </p:cxnSp>
        </p:grpSp>
        <p:grpSp>
          <p:nvGrpSpPr>
            <p:cNvPr id="14" name="组合 79"/>
            <p:cNvGrpSpPr/>
            <p:nvPr/>
          </p:nvGrpSpPr>
          <p:grpSpPr>
            <a:xfrm>
              <a:off x="6095232" y="2762207"/>
              <a:ext cx="2390675" cy="692479"/>
              <a:chOff x="1378857" y="3771092"/>
              <a:chExt cx="2105062" cy="568679"/>
            </a:xfrm>
          </p:grpSpPr>
          <p:cxnSp>
            <p:nvCxnSpPr>
              <p:cNvPr id="93" name="直接连接符 92"/>
              <p:cNvCxnSpPr/>
              <p:nvPr/>
            </p:nvCxnSpPr>
            <p:spPr>
              <a:xfrm flipV="1">
                <a:off x="1378857" y="3771092"/>
                <a:ext cx="957943" cy="568679"/>
              </a:xfrm>
              <a:prstGeom prst="line">
                <a:avLst/>
              </a:prstGeom>
              <a:noFill/>
              <a:ln w="57150" cap="rnd" cmpd="sng" algn="ctr">
                <a:solidFill>
                  <a:srgbClr val="E06741"/>
                </a:solidFill>
                <a:prstDash val="solid"/>
                <a:round/>
              </a:ln>
              <a:effectLst/>
            </p:spPr>
          </p:cxnSp>
          <p:cxnSp>
            <p:nvCxnSpPr>
              <p:cNvPr id="94" name="直接连接符 93"/>
              <p:cNvCxnSpPr/>
              <p:nvPr/>
            </p:nvCxnSpPr>
            <p:spPr>
              <a:xfrm flipV="1">
                <a:off x="2336800" y="3771092"/>
                <a:ext cx="1147119" cy="1"/>
              </a:xfrm>
              <a:prstGeom prst="line">
                <a:avLst/>
              </a:prstGeom>
              <a:noFill/>
              <a:ln w="57150" cap="rnd" cmpd="sng" algn="ctr">
                <a:solidFill>
                  <a:srgbClr val="E06741"/>
                </a:solidFill>
                <a:prstDash val="solid"/>
                <a:round/>
              </a:ln>
              <a:effectLst/>
            </p:spPr>
          </p:cxnSp>
        </p:grpSp>
        <p:grpSp>
          <p:nvGrpSpPr>
            <p:cNvPr id="15" name="组合 80"/>
            <p:cNvGrpSpPr/>
            <p:nvPr/>
          </p:nvGrpSpPr>
          <p:grpSpPr>
            <a:xfrm>
              <a:off x="8501832" y="2072921"/>
              <a:ext cx="3839735" cy="692479"/>
              <a:chOff x="1378857" y="3771092"/>
              <a:chExt cx="3381003" cy="568679"/>
            </a:xfrm>
          </p:grpSpPr>
          <p:cxnSp>
            <p:nvCxnSpPr>
              <p:cNvPr id="91" name="直接连接符 90"/>
              <p:cNvCxnSpPr/>
              <p:nvPr/>
            </p:nvCxnSpPr>
            <p:spPr>
              <a:xfrm flipV="1">
                <a:off x="1378857" y="3771092"/>
                <a:ext cx="957943" cy="568679"/>
              </a:xfrm>
              <a:prstGeom prst="line">
                <a:avLst/>
              </a:prstGeom>
              <a:noFill/>
              <a:ln w="57150" cap="rnd" cmpd="sng" algn="ctr">
                <a:solidFill>
                  <a:srgbClr val="E06741"/>
                </a:solidFill>
                <a:prstDash val="solid"/>
                <a:round/>
              </a:ln>
              <a:effectLst/>
            </p:spPr>
          </p:cxnSp>
          <p:cxnSp>
            <p:nvCxnSpPr>
              <p:cNvPr id="92" name="直接连接符 91"/>
              <p:cNvCxnSpPr/>
              <p:nvPr/>
            </p:nvCxnSpPr>
            <p:spPr>
              <a:xfrm flipV="1">
                <a:off x="2336800" y="3771093"/>
                <a:ext cx="2423060" cy="1"/>
              </a:xfrm>
              <a:prstGeom prst="line">
                <a:avLst/>
              </a:prstGeom>
              <a:noFill/>
              <a:ln w="57150" cap="rnd" cmpd="sng" algn="ctr">
                <a:solidFill>
                  <a:srgbClr val="E06741"/>
                </a:solidFill>
                <a:prstDash val="solid"/>
                <a:round/>
              </a:ln>
              <a:effectLst/>
            </p:spPr>
          </p:cxnSp>
        </p:grpSp>
        <p:grpSp>
          <p:nvGrpSpPr>
            <p:cNvPr id="16" name="组合 81"/>
            <p:cNvGrpSpPr/>
            <p:nvPr/>
          </p:nvGrpSpPr>
          <p:grpSpPr>
            <a:xfrm>
              <a:off x="3588539" y="3933308"/>
              <a:ext cx="421330" cy="421330"/>
              <a:chOff x="3283590" y="2455656"/>
              <a:chExt cx="421330" cy="421330"/>
            </a:xfrm>
          </p:grpSpPr>
          <p:sp>
            <p:nvSpPr>
              <p:cNvPr id="89" name="椭圆 88"/>
              <p:cNvSpPr/>
              <p:nvPr/>
            </p:nvSpPr>
            <p:spPr>
              <a:xfrm>
                <a:off x="3283590" y="2455656"/>
                <a:ext cx="421330" cy="421330"/>
              </a:xfrm>
              <a:prstGeom prst="ellipse">
                <a:avLst/>
              </a:prstGeom>
              <a:solidFill>
                <a:srgbClr val="E06741"/>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sp>
            <p:nvSpPr>
              <p:cNvPr id="90" name="加号 89"/>
              <p:cNvSpPr/>
              <p:nvPr/>
            </p:nvSpPr>
            <p:spPr>
              <a:xfrm>
                <a:off x="3366641" y="2538707"/>
                <a:ext cx="255228" cy="255228"/>
              </a:xfrm>
              <a:prstGeom prst="mathPlus">
                <a:avLst/>
              </a:prstGeom>
              <a:solidFill>
                <a:sysClr val="window" lastClr="FFFF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grpSp>
        <p:grpSp>
          <p:nvGrpSpPr>
            <p:cNvPr id="17" name="组合 83"/>
            <p:cNvGrpSpPr/>
            <p:nvPr/>
          </p:nvGrpSpPr>
          <p:grpSpPr>
            <a:xfrm>
              <a:off x="8291167" y="1849531"/>
              <a:ext cx="3438290" cy="1079799"/>
              <a:chOff x="3283590" y="1797187"/>
              <a:chExt cx="3438290" cy="1079799"/>
            </a:xfrm>
          </p:grpSpPr>
          <p:sp>
            <p:nvSpPr>
              <p:cNvPr id="85" name="椭圆 84"/>
              <p:cNvSpPr/>
              <p:nvPr/>
            </p:nvSpPr>
            <p:spPr>
              <a:xfrm>
                <a:off x="3283590" y="2455656"/>
                <a:ext cx="421330" cy="421330"/>
              </a:xfrm>
              <a:prstGeom prst="ellipse">
                <a:avLst/>
              </a:prstGeom>
              <a:solidFill>
                <a:srgbClr val="E06741"/>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sp>
            <p:nvSpPr>
              <p:cNvPr id="86" name="加号 85"/>
              <p:cNvSpPr/>
              <p:nvPr/>
            </p:nvSpPr>
            <p:spPr>
              <a:xfrm>
                <a:off x="3366641" y="2538707"/>
                <a:ext cx="255228" cy="255228"/>
              </a:xfrm>
              <a:prstGeom prst="mathPlus">
                <a:avLst/>
              </a:prstGeom>
              <a:solidFill>
                <a:sysClr val="window" lastClr="FFFF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sp>
            <p:nvSpPr>
              <p:cNvPr id="130" name="椭圆 129"/>
              <p:cNvSpPr/>
              <p:nvPr/>
            </p:nvSpPr>
            <p:spPr>
              <a:xfrm>
                <a:off x="6300550" y="1797187"/>
                <a:ext cx="421330" cy="421330"/>
              </a:xfrm>
              <a:prstGeom prst="ellipse">
                <a:avLst/>
              </a:prstGeom>
              <a:solidFill>
                <a:srgbClr val="E06741"/>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sp>
            <p:nvSpPr>
              <p:cNvPr id="131" name="加号 130"/>
              <p:cNvSpPr/>
              <p:nvPr/>
            </p:nvSpPr>
            <p:spPr>
              <a:xfrm>
                <a:off x="6383601" y="1880238"/>
                <a:ext cx="255228" cy="255228"/>
              </a:xfrm>
              <a:prstGeom prst="mathPlus">
                <a:avLst/>
              </a:prstGeom>
              <a:solidFill>
                <a:sysClr val="window" lastClr="FFFF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865" kern="0" dirty="0">
                  <a:solidFill>
                    <a:sysClr val="window" lastClr="FFFFFF"/>
                  </a:solidFill>
                  <a:latin typeface="Arial" panose="020B0604020202020204"/>
                  <a:ea typeface="微软雅黑" panose="020B0503020204020204" pitchFamily="34" charset="-122"/>
                </a:endParaRPr>
              </a:p>
            </p:txBody>
          </p:sp>
        </p:grpSp>
      </p:grpSp>
      <p:pic>
        <p:nvPicPr>
          <p:cNvPr id="45" name="Picture 3" descr="C:\Users\Administrator\Desktop\58pic_529623bd16668.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696987" y="1196752"/>
            <a:ext cx="2304256" cy="427298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031490" y="977900"/>
            <a:ext cx="6541770" cy="583565"/>
          </a:xfrm>
          <a:prstGeom prst="rect">
            <a:avLst/>
          </a:prstGeom>
          <a:noFill/>
        </p:spPr>
        <p:txBody>
          <a:bodyPr wrap="square" rtlCol="0">
            <a:spAutoFit/>
          </a:bodyPr>
          <a:p>
            <a:r>
              <a:rPr lang="zh-CN" altLang="en-US" sz="3200" b="1" spc="300">
                <a:solidFill>
                  <a:srgbClr val="92D050"/>
                </a:solidFill>
                <a:latin typeface="微软雅黑" panose="020B0503020204020204" pitchFamily="34" charset="-122"/>
                <a:ea typeface="微软雅黑" panose="020B0503020204020204" pitchFamily="34" charset="-122"/>
                <a:cs typeface="Arial" panose="020B0604020202020204" pitchFamily="34" charset="0"/>
              </a:rPr>
              <a:t>一年成型、</a:t>
            </a:r>
            <a:r>
              <a:rPr lang="zh-CN" altLang="en-US" sz="3200" b="1" spc="300">
                <a:solidFill>
                  <a:srgbClr val="3DB383"/>
                </a:solidFill>
                <a:latin typeface="微软雅黑" panose="020B0503020204020204" pitchFamily="34" charset="-122"/>
                <a:ea typeface="微软雅黑" panose="020B0503020204020204" pitchFamily="34" charset="-122"/>
                <a:cs typeface="Arial" panose="020B0604020202020204" pitchFamily="34" charset="0"/>
              </a:rPr>
              <a:t>两年成器、</a:t>
            </a:r>
            <a:r>
              <a:rPr lang="zh-CN" altLang="en-US" sz="3200" b="1" spc="30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rPr>
              <a:t>三年成势</a:t>
            </a:r>
            <a:endParaRPr lang="zh-CN" altLang="en-US" sz="3200" b="1" spc="30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750"/>
                                        <p:tgtEl>
                                          <p:spTgt spid="2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750"/>
                                        <p:tgtEl>
                                          <p:spTgt spid="32"/>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750"/>
                                        <p:tgtEl>
                                          <p:spTgt spid="36"/>
                                        </p:tgtEl>
                                      </p:cBhvr>
                                    </p:animEffect>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bldLvl="0" animBg="1"/>
      <p:bldP spid="29" grpId="0" bldLvl="0" animBg="1"/>
      <p:bldP spid="30" grpId="0"/>
      <p:bldP spid="31" grpId="0" bldLvl="0" animBg="1"/>
      <p:bldP spid="32" grpId="0" bldLvl="0" animBg="1"/>
      <p:bldP spid="34" grpId="0"/>
      <p:bldP spid="35" grpId="0" bldLvl="0" animBg="1"/>
      <p:bldP spid="36" grpId="0" bldLvl="0" animBg="1"/>
      <p:bldP spid="41" grpId="0" bldLvl="0" animBg="1"/>
      <p:bldP spid="37" grpId="0" bldLvl="0" animBg="1"/>
      <p:bldP spid="3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24"/>
          <p:cNvPicPr>
            <a:picLocks noChangeAspect="1"/>
          </p:cNvPicPr>
          <p:nvPr/>
        </p:nvPicPr>
        <p:blipFill>
          <a:blip r:embed="rId1" cstate="print"/>
          <a:srcRect l="31972" t="38007" b="-61"/>
          <a:stretch>
            <a:fillRect/>
          </a:stretch>
        </p:blipFill>
        <p:spPr>
          <a:xfrm>
            <a:off x="-153987" y="-57150"/>
            <a:ext cx="12377738" cy="6915150"/>
          </a:xfrm>
          <a:prstGeom prst="rect">
            <a:avLst/>
          </a:prstGeom>
          <a:noFill/>
          <a:ln w="9525">
            <a:noFill/>
          </a:ln>
        </p:spPr>
      </p:pic>
      <p:sp>
        <p:nvSpPr>
          <p:cNvPr id="5" name="等腰三角形 4"/>
          <p:cNvSpPr/>
          <p:nvPr/>
        </p:nvSpPr>
        <p:spPr>
          <a:xfrm>
            <a:off x="3373438" y="1282700"/>
            <a:ext cx="5340350" cy="5575300"/>
          </a:xfrm>
          <a:prstGeom prst="triangl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等腰三角形 3"/>
          <p:cNvSpPr/>
          <p:nvPr/>
        </p:nvSpPr>
        <p:spPr>
          <a:xfrm flipV="1">
            <a:off x="-478790" y="-125095"/>
            <a:ext cx="12845415" cy="710819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等腰三角形 6"/>
          <p:cNvSpPr/>
          <p:nvPr/>
        </p:nvSpPr>
        <p:spPr>
          <a:xfrm>
            <a:off x="4918711" y="4667250"/>
            <a:ext cx="2049463" cy="2190750"/>
          </a:xfrm>
          <a:prstGeom prst="triangl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等腰三角形 19"/>
          <p:cNvSpPr/>
          <p:nvPr/>
        </p:nvSpPr>
        <p:spPr>
          <a:xfrm flipV="1">
            <a:off x="4811395" y="-125095"/>
            <a:ext cx="2264410" cy="158940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2" name="文本框 21"/>
          <p:cNvSpPr txBox="1"/>
          <p:nvPr/>
        </p:nvSpPr>
        <p:spPr>
          <a:xfrm>
            <a:off x="3448051" y="1755775"/>
            <a:ext cx="5276850" cy="1568450"/>
          </a:xfrm>
          <a:prstGeom prst="rect">
            <a:avLst/>
          </a:prstGeom>
          <a:noFill/>
          <a:ln w="9525">
            <a:noFill/>
          </a:ln>
        </p:spPr>
        <p:txBody>
          <a:bodyPr anchor="t">
            <a:spAutoFit/>
          </a:bodyPr>
          <a:lstStyle/>
          <a:p>
            <a:pPr algn="ctr"/>
            <a:r>
              <a:rPr lang="zh-CN" altLang="en-US" sz="9600" b="1" dirty="0">
                <a:solidFill>
                  <a:srgbClr val="1F4E79"/>
                </a:solidFill>
                <a:latin typeface="微软雅黑" panose="020B0503020204020204" pitchFamily="34" charset="-122"/>
                <a:ea typeface="微软雅黑" panose="020B0503020204020204" pitchFamily="34" charset="-122"/>
              </a:rPr>
              <a:t>谢 谢</a:t>
            </a:r>
            <a:endParaRPr lang="zh-CN" altLang="en-US" sz="9600" b="1" dirty="0">
              <a:solidFill>
                <a:srgbClr val="1F4E79"/>
              </a:solidFill>
              <a:latin typeface="微软雅黑" panose="020B0503020204020204" pitchFamily="34" charset="-122"/>
              <a:ea typeface="微软雅黑" panose="020B0503020204020204" pitchFamily="34" charset="-122"/>
            </a:endParaRPr>
          </a:p>
        </p:txBody>
      </p:sp>
      <p:grpSp>
        <p:nvGrpSpPr>
          <p:cNvPr id="24583" name="组合 26"/>
          <p:cNvGrpSpPr/>
          <p:nvPr/>
        </p:nvGrpSpPr>
        <p:grpSpPr>
          <a:xfrm>
            <a:off x="-153670" y="2314575"/>
            <a:ext cx="3985895" cy="4542790"/>
            <a:chOff x="29214" y="3493345"/>
            <a:chExt cx="3367155" cy="3367155"/>
          </a:xfrm>
        </p:grpSpPr>
        <p:sp>
          <p:nvSpPr>
            <p:cNvPr id="28" name="直角三角形 27"/>
            <p:cNvSpPr/>
            <p:nvPr/>
          </p:nvSpPr>
          <p:spPr>
            <a:xfrm>
              <a:off x="29214" y="3493345"/>
              <a:ext cx="3367155" cy="3367155"/>
            </a:xfrm>
            <a:prstGeom prst="rtTriangle">
              <a:avLst/>
            </a:prstGeom>
            <a:solidFill>
              <a:srgbClr val="1CA8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直角三角形 28"/>
            <p:cNvSpPr/>
            <p:nvPr/>
          </p:nvSpPr>
          <p:spPr>
            <a:xfrm>
              <a:off x="33977" y="5303131"/>
              <a:ext cx="1528793" cy="1528793"/>
            </a:xfrm>
            <a:prstGeom prst="rtTriangle">
              <a:avLst/>
            </a:prstGeom>
            <a:solidFill>
              <a:srgbClr val="188C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24589" name="图片 32"/>
          <p:cNvPicPr>
            <a:picLocks noChangeAspect="1"/>
          </p:cNvPicPr>
          <p:nvPr/>
        </p:nvPicPr>
        <p:blipFill>
          <a:blip r:embed="rId2" cstate="print"/>
          <a:srcRect l="3590" t="7771" r="74535" b="72899"/>
          <a:stretch>
            <a:fillRect/>
          </a:stretch>
        </p:blipFill>
        <p:spPr>
          <a:xfrm>
            <a:off x="4811713" y="3495675"/>
            <a:ext cx="2533650" cy="1014413"/>
          </a:xfrm>
          <a:prstGeom prst="rect">
            <a:avLst/>
          </a:prstGeom>
          <a:noFill/>
          <a:ln w="9525">
            <a:noFill/>
          </a:ln>
        </p:spPr>
      </p:pic>
      <p:grpSp>
        <p:nvGrpSpPr>
          <p:cNvPr id="2" name="组合 26"/>
          <p:cNvGrpSpPr/>
          <p:nvPr/>
        </p:nvGrpSpPr>
        <p:grpSpPr>
          <a:xfrm rot="16200000">
            <a:off x="7959725" y="2593340"/>
            <a:ext cx="3985895" cy="4542790"/>
            <a:chOff x="29214" y="3493345"/>
            <a:chExt cx="3367155" cy="3367155"/>
          </a:xfrm>
        </p:grpSpPr>
        <p:sp>
          <p:nvSpPr>
            <p:cNvPr id="3" name="直角三角形 2"/>
            <p:cNvSpPr/>
            <p:nvPr/>
          </p:nvSpPr>
          <p:spPr>
            <a:xfrm>
              <a:off x="29214" y="3493345"/>
              <a:ext cx="3367155" cy="3367155"/>
            </a:xfrm>
            <a:prstGeom prst="rtTriangle">
              <a:avLst/>
            </a:prstGeom>
            <a:solidFill>
              <a:srgbClr val="1CA8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直角三角形 5"/>
            <p:cNvSpPr/>
            <p:nvPr/>
          </p:nvSpPr>
          <p:spPr>
            <a:xfrm>
              <a:off x="33977" y="5303131"/>
              <a:ext cx="1528793" cy="1528793"/>
            </a:xfrm>
            <a:prstGeom prst="rtTriangle">
              <a:avLst/>
            </a:prstGeom>
            <a:solidFill>
              <a:srgbClr val="188C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 y="0"/>
            <a:ext cx="12218266" cy="6858000"/>
          </a:xfrm>
          <a:prstGeom prst="rect">
            <a:avLst/>
          </a:prstGeom>
        </p:spPr>
      </p:pic>
      <p:sp>
        <p:nvSpPr>
          <p:cNvPr id="29" name="TextBox 28"/>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19" name="组合 39"/>
          <p:cNvGrpSpPr/>
          <p:nvPr/>
        </p:nvGrpSpPr>
        <p:grpSpPr>
          <a:xfrm>
            <a:off x="1579116" y="962566"/>
            <a:ext cx="3769590" cy="4730110"/>
            <a:chOff x="1665167" y="1192314"/>
            <a:chExt cx="3769590" cy="4730110"/>
          </a:xfrm>
        </p:grpSpPr>
        <p:sp>
          <p:nvSpPr>
            <p:cNvPr id="20" name="圆角矩形 39"/>
            <p:cNvSpPr/>
            <p:nvPr/>
          </p:nvSpPr>
          <p:spPr>
            <a:xfrm>
              <a:off x="1665167" y="1267297"/>
              <a:ext cx="3769590" cy="4655127"/>
            </a:xfrm>
            <a:prstGeom prst="roundRect">
              <a:avLst>
                <a:gd name="adj" fmla="val 4670"/>
              </a:avLst>
            </a:prstGeom>
            <a:solidFill>
              <a:schemeClr val="bg1">
                <a:lumMod val="75000"/>
              </a:schemeClr>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40"/>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42"/>
            <p:cNvGrpSpPr/>
            <p:nvPr/>
          </p:nvGrpSpPr>
          <p:grpSpPr>
            <a:xfrm>
              <a:off x="1965492" y="1519709"/>
              <a:ext cx="3168938" cy="213302"/>
              <a:chOff x="2149634" y="1165384"/>
              <a:chExt cx="3485832" cy="234632"/>
            </a:xfrm>
          </p:grpSpPr>
          <p:grpSp>
            <p:nvGrpSpPr>
              <p:cNvPr id="61" name="组合 109"/>
              <p:cNvGrpSpPr/>
              <p:nvPr/>
            </p:nvGrpSpPr>
            <p:grpSpPr>
              <a:xfrm>
                <a:off x="2149634" y="1165384"/>
                <a:ext cx="234632" cy="234632"/>
                <a:chOff x="2483009" y="1114425"/>
                <a:chExt cx="209550" cy="209550"/>
              </a:xfrm>
            </p:grpSpPr>
            <p:sp>
              <p:nvSpPr>
                <p:cNvPr id="97" name="椭圆 9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椭圆 9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110"/>
              <p:cNvGrpSpPr/>
              <p:nvPr/>
            </p:nvGrpSpPr>
            <p:grpSpPr>
              <a:xfrm>
                <a:off x="2510879" y="1165384"/>
                <a:ext cx="234632" cy="234632"/>
                <a:chOff x="2483009" y="1114425"/>
                <a:chExt cx="209550" cy="209550"/>
              </a:xfrm>
            </p:grpSpPr>
            <p:sp>
              <p:nvSpPr>
                <p:cNvPr id="95" name="椭圆 9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9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111"/>
              <p:cNvGrpSpPr/>
              <p:nvPr/>
            </p:nvGrpSpPr>
            <p:grpSpPr>
              <a:xfrm>
                <a:off x="2872123" y="1165384"/>
                <a:ext cx="234632" cy="234632"/>
                <a:chOff x="2483009" y="1114425"/>
                <a:chExt cx="209550" cy="209550"/>
              </a:xfrm>
            </p:grpSpPr>
            <p:sp>
              <p:nvSpPr>
                <p:cNvPr id="93" name="椭圆 9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112"/>
              <p:cNvGrpSpPr/>
              <p:nvPr/>
            </p:nvGrpSpPr>
            <p:grpSpPr>
              <a:xfrm>
                <a:off x="3233367" y="1165384"/>
                <a:ext cx="234632" cy="234632"/>
                <a:chOff x="2483009" y="1114425"/>
                <a:chExt cx="209550" cy="209550"/>
              </a:xfrm>
            </p:grpSpPr>
            <p:sp>
              <p:nvSpPr>
                <p:cNvPr id="91" name="椭圆 9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9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113"/>
              <p:cNvGrpSpPr/>
              <p:nvPr/>
            </p:nvGrpSpPr>
            <p:grpSpPr>
              <a:xfrm>
                <a:off x="3594612" y="1165384"/>
                <a:ext cx="234632" cy="234632"/>
                <a:chOff x="2483009" y="1114425"/>
                <a:chExt cx="209550" cy="209550"/>
              </a:xfrm>
            </p:grpSpPr>
            <p:sp>
              <p:nvSpPr>
                <p:cNvPr id="89" name="椭圆 8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114"/>
              <p:cNvGrpSpPr/>
              <p:nvPr/>
            </p:nvGrpSpPr>
            <p:grpSpPr>
              <a:xfrm>
                <a:off x="3955856" y="1165384"/>
                <a:ext cx="234632" cy="234632"/>
                <a:chOff x="2483009" y="1114425"/>
                <a:chExt cx="209550" cy="209550"/>
              </a:xfrm>
            </p:grpSpPr>
            <p:sp>
              <p:nvSpPr>
                <p:cNvPr id="87" name="椭圆 8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115"/>
              <p:cNvGrpSpPr/>
              <p:nvPr/>
            </p:nvGrpSpPr>
            <p:grpSpPr>
              <a:xfrm>
                <a:off x="4317101" y="1165384"/>
                <a:ext cx="234632" cy="234632"/>
                <a:chOff x="2483009" y="1114425"/>
                <a:chExt cx="209550" cy="209550"/>
              </a:xfrm>
            </p:grpSpPr>
            <p:sp>
              <p:nvSpPr>
                <p:cNvPr id="85" name="椭圆 8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116"/>
              <p:cNvGrpSpPr/>
              <p:nvPr/>
            </p:nvGrpSpPr>
            <p:grpSpPr>
              <a:xfrm>
                <a:off x="4678345" y="1165384"/>
                <a:ext cx="234632" cy="234632"/>
                <a:chOff x="2483009" y="1114425"/>
                <a:chExt cx="209550" cy="209550"/>
              </a:xfrm>
            </p:grpSpPr>
            <p:sp>
              <p:nvSpPr>
                <p:cNvPr id="83" name="椭圆 8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椭圆 8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117"/>
              <p:cNvGrpSpPr/>
              <p:nvPr/>
            </p:nvGrpSpPr>
            <p:grpSpPr>
              <a:xfrm>
                <a:off x="5039590" y="1165384"/>
                <a:ext cx="234632" cy="234632"/>
                <a:chOff x="2483009" y="1114425"/>
                <a:chExt cx="209550" cy="209550"/>
              </a:xfrm>
            </p:grpSpPr>
            <p:sp>
              <p:nvSpPr>
                <p:cNvPr id="81" name="椭圆 8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椭圆 8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118"/>
              <p:cNvGrpSpPr/>
              <p:nvPr/>
            </p:nvGrpSpPr>
            <p:grpSpPr>
              <a:xfrm>
                <a:off x="5400834" y="1165384"/>
                <a:ext cx="234632" cy="234632"/>
                <a:chOff x="2483009" y="1114425"/>
                <a:chExt cx="209550" cy="209550"/>
              </a:xfrm>
            </p:grpSpPr>
            <p:sp>
              <p:nvSpPr>
                <p:cNvPr id="79" name="椭圆 7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椭圆 7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43"/>
            <p:cNvGrpSpPr/>
            <p:nvPr/>
          </p:nvGrpSpPr>
          <p:grpSpPr>
            <a:xfrm>
              <a:off x="2020452" y="1192314"/>
              <a:ext cx="86065" cy="440911"/>
              <a:chOff x="2244442" y="772895"/>
              <a:chExt cx="94671" cy="485002"/>
            </a:xfrm>
          </p:grpSpPr>
          <p:sp>
            <p:nvSpPr>
              <p:cNvPr id="53" name="圆角矩形 7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44"/>
            <p:cNvGrpSpPr/>
            <p:nvPr/>
          </p:nvGrpSpPr>
          <p:grpSpPr>
            <a:xfrm>
              <a:off x="2350139" y="1192314"/>
              <a:ext cx="86065" cy="440911"/>
              <a:chOff x="2244442" y="772895"/>
              <a:chExt cx="94671" cy="485002"/>
            </a:xfrm>
          </p:grpSpPr>
          <p:sp>
            <p:nvSpPr>
              <p:cNvPr id="51"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45"/>
            <p:cNvGrpSpPr/>
            <p:nvPr/>
          </p:nvGrpSpPr>
          <p:grpSpPr>
            <a:xfrm>
              <a:off x="2679826" y="1192314"/>
              <a:ext cx="86065" cy="440911"/>
              <a:chOff x="2244442" y="772895"/>
              <a:chExt cx="94671" cy="485002"/>
            </a:xfrm>
          </p:grpSpPr>
          <p:sp>
            <p:nvSpPr>
              <p:cNvPr id="49" name="圆角矩形 7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46"/>
            <p:cNvGrpSpPr/>
            <p:nvPr/>
          </p:nvGrpSpPr>
          <p:grpSpPr>
            <a:xfrm>
              <a:off x="3009512" y="1192314"/>
              <a:ext cx="86065" cy="440911"/>
              <a:chOff x="2244442" y="772895"/>
              <a:chExt cx="94671" cy="485002"/>
            </a:xfrm>
          </p:grpSpPr>
          <p:sp>
            <p:nvSpPr>
              <p:cNvPr id="47"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56"/>
            <p:cNvGrpSpPr/>
            <p:nvPr/>
          </p:nvGrpSpPr>
          <p:grpSpPr>
            <a:xfrm>
              <a:off x="3339200" y="1192314"/>
              <a:ext cx="86065" cy="440911"/>
              <a:chOff x="2244442" y="772895"/>
              <a:chExt cx="94671" cy="485002"/>
            </a:xfrm>
          </p:grpSpPr>
          <p:sp>
            <p:nvSpPr>
              <p:cNvPr id="45"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57"/>
            <p:cNvGrpSpPr/>
            <p:nvPr/>
          </p:nvGrpSpPr>
          <p:grpSpPr>
            <a:xfrm>
              <a:off x="3668886" y="1192314"/>
              <a:ext cx="86065" cy="440911"/>
              <a:chOff x="2244442" y="772895"/>
              <a:chExt cx="94671" cy="485002"/>
            </a:xfrm>
          </p:grpSpPr>
          <p:sp>
            <p:nvSpPr>
              <p:cNvPr id="43"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58"/>
            <p:cNvGrpSpPr/>
            <p:nvPr/>
          </p:nvGrpSpPr>
          <p:grpSpPr>
            <a:xfrm>
              <a:off x="3998573" y="1192314"/>
              <a:ext cx="86065" cy="440911"/>
              <a:chOff x="2244442" y="772895"/>
              <a:chExt cx="94671" cy="485002"/>
            </a:xfrm>
          </p:grpSpPr>
          <p:sp>
            <p:nvSpPr>
              <p:cNvPr id="41"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59"/>
            <p:cNvGrpSpPr/>
            <p:nvPr/>
          </p:nvGrpSpPr>
          <p:grpSpPr>
            <a:xfrm>
              <a:off x="4328260" y="1192314"/>
              <a:ext cx="86065" cy="440911"/>
              <a:chOff x="2244442" y="772895"/>
              <a:chExt cx="94671" cy="485002"/>
            </a:xfrm>
          </p:grpSpPr>
          <p:sp>
            <p:nvSpPr>
              <p:cNvPr id="38"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60"/>
            <p:cNvGrpSpPr/>
            <p:nvPr/>
          </p:nvGrpSpPr>
          <p:grpSpPr>
            <a:xfrm>
              <a:off x="4657947" y="1192314"/>
              <a:ext cx="86065" cy="440911"/>
              <a:chOff x="2244442" y="772895"/>
              <a:chExt cx="94671" cy="485002"/>
            </a:xfrm>
          </p:grpSpPr>
          <p:sp>
            <p:nvSpPr>
              <p:cNvPr id="36"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61"/>
            <p:cNvGrpSpPr/>
            <p:nvPr/>
          </p:nvGrpSpPr>
          <p:grpSpPr>
            <a:xfrm>
              <a:off x="4987634" y="1192314"/>
              <a:ext cx="86065" cy="440911"/>
              <a:chOff x="2244442" y="772895"/>
              <a:chExt cx="94671" cy="485002"/>
            </a:xfrm>
          </p:grpSpPr>
          <p:sp>
            <p:nvSpPr>
              <p:cNvPr id="34"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9" name="圆角矩形 150"/>
          <p:cNvSpPr/>
          <p:nvPr/>
        </p:nvSpPr>
        <p:spPr>
          <a:xfrm>
            <a:off x="5129406" y="1297933"/>
            <a:ext cx="5744421"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矩形 47"/>
          <p:cNvSpPr>
            <a:spLocks noChangeArrowheads="1"/>
          </p:cNvSpPr>
          <p:nvPr/>
        </p:nvSpPr>
        <p:spPr bwMode="auto">
          <a:xfrm>
            <a:off x="1636395" y="1792605"/>
            <a:ext cx="371221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201</a:t>
            </a:r>
            <a:r>
              <a:rPr lang="en-US" altLang="zh-CN" sz="3600" b="1" dirty="0" smtClean="0">
                <a:solidFill>
                  <a:srgbClr val="31859C"/>
                </a:solidFill>
                <a:latin typeface="微软雅黑" panose="020B0503020204020204" pitchFamily="34" charset="-122"/>
                <a:ea typeface="微软雅黑" panose="020B0503020204020204" pitchFamily="34" charset="-122"/>
              </a:rPr>
              <a:t>4</a:t>
            </a:r>
            <a:r>
              <a:rPr lang="zh-CN" altLang="en-US" sz="3600" b="1" dirty="0" smtClean="0">
                <a:solidFill>
                  <a:srgbClr val="31859C"/>
                </a:solidFill>
                <a:latin typeface="微软雅黑" panose="020B0503020204020204" pitchFamily="34" charset="-122"/>
                <a:ea typeface="微软雅黑" panose="020B0503020204020204" pitchFamily="34" charset="-122"/>
              </a:rPr>
              <a:t>年</a:t>
            </a:r>
            <a:endParaRPr lang="zh-CN" altLang="en-US" sz="3600" b="1" dirty="0" smtClean="0">
              <a:solidFill>
                <a:srgbClr val="31859C"/>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广东省优秀青年教师培养计划</a:t>
            </a:r>
            <a:endParaRPr lang="zh-CN" altLang="en-US" sz="3600" b="1" dirty="0" smtClean="0">
              <a:solidFill>
                <a:srgbClr val="31859C"/>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15万</a:t>
            </a:r>
            <a:endParaRPr lang="zh-CN" altLang="en-US" sz="3600" b="1" dirty="0">
              <a:solidFill>
                <a:srgbClr val="31859C"/>
              </a:solidFill>
              <a:latin typeface="微软雅黑" panose="020B0503020204020204" pitchFamily="34" charset="-122"/>
              <a:ea typeface="微软雅黑" panose="020B0503020204020204" pitchFamily="34" charset="-122"/>
            </a:endParaRPr>
          </a:p>
        </p:txBody>
      </p:sp>
      <p:sp>
        <p:nvSpPr>
          <p:cNvPr id="102" name="矩形 47"/>
          <p:cNvSpPr>
            <a:spLocks noChangeArrowheads="1"/>
          </p:cNvSpPr>
          <p:nvPr/>
        </p:nvSpPr>
        <p:spPr bwMode="auto">
          <a:xfrm>
            <a:off x="5934075" y="1792605"/>
            <a:ext cx="481711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2016年</a:t>
            </a:r>
            <a:endParaRPr lang="zh-CN" altLang="en-US" sz="3600" b="1" dirty="0" smtClean="0">
              <a:solidFill>
                <a:srgbClr val="31859C"/>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广东省会展策划与管理二类品牌专业 </a:t>
            </a:r>
            <a:endParaRPr lang="zh-CN" altLang="en-US" sz="3600" b="1" dirty="0" smtClean="0">
              <a:solidFill>
                <a:srgbClr val="31859C"/>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smtClean="0">
                <a:solidFill>
                  <a:srgbClr val="31859C"/>
                </a:solidFill>
                <a:latin typeface="微软雅黑" panose="020B0503020204020204" pitchFamily="34" charset="-122"/>
                <a:ea typeface="微软雅黑" panose="020B0503020204020204" pitchFamily="34" charset="-122"/>
              </a:rPr>
              <a:t>350万</a:t>
            </a:r>
            <a:endParaRPr lang="zh-CN" altLang="en-US" sz="3600" b="1" dirty="0">
              <a:solidFill>
                <a:srgbClr val="31859C"/>
              </a:solidFill>
              <a:latin typeface="微软雅黑" panose="020B0503020204020204" pitchFamily="34" charset="-122"/>
              <a:ea typeface="微软雅黑" panose="020B0503020204020204" pitchFamily="34" charset="-122"/>
            </a:endParaRPr>
          </a:p>
        </p:txBody>
      </p:sp>
      <p:sp>
        <p:nvSpPr>
          <p:cNvPr id="103" name="矩形 102"/>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250"/>
                                        <p:tgtEl>
                                          <p:spTgt spid="29"/>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left)">
                                      <p:cBhvr>
                                        <p:cTn id="17" dur="500"/>
                                        <p:tgtEl>
                                          <p:spTgt spid="99"/>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1000" fill="hold"/>
                                        <p:tgtEl>
                                          <p:spTgt spid="100"/>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9" grpId="0" animBg="1"/>
      <p:bldP spid="100"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4686698" cy="400110"/>
          </a:xfrm>
          <a:prstGeom prst="rect">
            <a:avLst/>
          </a:prstGeom>
          <a:noFill/>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（一）</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会展专业要服务重大国家战略</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Rectangle 4"/>
          <p:cNvSpPr/>
          <p:nvPr/>
        </p:nvSpPr>
        <p:spPr bwMode="auto">
          <a:xfrm>
            <a:off x="0" y="4797152"/>
            <a:ext cx="12256739" cy="2066216"/>
          </a:xfrm>
          <a:prstGeom prst="rect">
            <a:avLst/>
          </a:prstGeom>
          <a:blipFill dpi="0" rotWithShape="1">
            <a:blip r:embed="rId2" cstate="print"/>
            <a:srcRect/>
            <a:stretch>
              <a:fillRect/>
            </a:stretch>
          </a:blipFill>
          <a:ln w="25400" cap="flat" cmpd="sng" algn="ctr">
            <a:noFill/>
            <a:prstDash val="solid"/>
            <a:round/>
            <a:headEnd type="none" w="med" len="med"/>
            <a:tailEnd type="none" w="med" len="med"/>
          </a:ln>
          <a:effectLst/>
        </p:spPr>
        <p:txBody>
          <a:bodyPr vert="horz" wrap="square" lIns="123718" tIns="61859" rIns="123718" bIns="61859" numCol="1" rtlCol="0" anchor="t" anchorCtr="0" compatLnSpc="1"/>
          <a:lstStyle/>
          <a:p>
            <a:pPr algn="ctr" defTabSz="1236980" fontAlgn="base">
              <a:spcBef>
                <a:spcPct val="0"/>
              </a:spcBef>
              <a:spcAft>
                <a:spcPct val="0"/>
              </a:spcAft>
            </a:pPr>
            <a:endParaRPr lang="en-US" sz="76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0" name="矩形 109"/>
          <p:cNvSpPr/>
          <p:nvPr/>
        </p:nvSpPr>
        <p:spPr bwMode="auto">
          <a:xfrm>
            <a:off x="1" y="4797152"/>
            <a:ext cx="12256740" cy="2066216"/>
          </a:xfrm>
          <a:prstGeom prst="rect">
            <a:avLst/>
          </a:prstGeom>
          <a:solidFill>
            <a:schemeClr val="accent1">
              <a:lumMod val="75000"/>
              <a:alpha val="83000"/>
            </a:schemeClr>
          </a:solidFill>
          <a:ln w="25400" cap="flat" cmpd="sng" algn="ctr">
            <a:noFill/>
            <a:prstDash val="solid"/>
            <a:round/>
            <a:headEnd type="none" w="med" len="med"/>
            <a:tailEnd type="none" w="med" len="med"/>
          </a:ln>
          <a:effectLst/>
        </p:spPr>
        <p:txBody>
          <a:bodyPr vert="horz" wrap="square" lIns="123718" tIns="61859" rIns="123718" bIns="61859" numCol="1" rtlCol="0" anchor="t" anchorCtr="0" compatLnSpc="1"/>
          <a:lstStyle/>
          <a:p>
            <a:pPr algn="ctr" defTabSz="1236980" fontAlgn="base">
              <a:spcBef>
                <a:spcPct val="0"/>
              </a:spcBef>
              <a:spcAft>
                <a:spcPct val="0"/>
              </a:spcAft>
              <a:defRPr/>
            </a:pPr>
            <a:endParaRPr lang="zh-CN" alt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1" name="Rectangle 45"/>
          <p:cNvSpPr/>
          <p:nvPr/>
        </p:nvSpPr>
        <p:spPr bwMode="auto">
          <a:xfrm>
            <a:off x="2303440" y="5139239"/>
            <a:ext cx="7588294"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教育强国是中华民族伟大复兴的基础工程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2" name="Rectangle 14"/>
          <p:cNvSpPr/>
          <p:nvPr/>
        </p:nvSpPr>
        <p:spPr bwMode="auto">
          <a:xfrm>
            <a:off x="1613267" y="5802388"/>
            <a:ext cx="8968640" cy="45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新时代高职教育，立足四个更加、四个新</a:t>
            </a:r>
            <a:endParaRPr lang="zh-CN" altLang="en-US" sz="2400" b="1">
              <a:solidFill>
                <a:schemeClr val="bg1"/>
              </a:solidFill>
              <a:latin typeface="微软雅黑" panose="020B0503020204020204" pitchFamily="34" charset="-122"/>
              <a:ea typeface="微软雅黑" panose="020B0503020204020204" pitchFamily="34" charset="-122"/>
            </a:endParaRPr>
          </a:p>
          <a:p>
            <a:pPr algn="ctr" fontAlgn="base">
              <a:lnSpc>
                <a:spcPct val="125000"/>
              </a:lnSpc>
              <a:spcBef>
                <a:spcPct val="0"/>
              </a:spcBef>
              <a:spcAft>
                <a:spcPct val="0"/>
              </a:spcAft>
            </a:pPr>
            <a:endParaRPr lang="en-US" sz="24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3" name="Round Diagonal Corner Rectangle 3"/>
          <p:cNvSpPr/>
          <p:nvPr/>
        </p:nvSpPr>
        <p:spPr bwMode="auto">
          <a:xfrm rot="5400000">
            <a:off x="8961554" y="932058"/>
            <a:ext cx="1344953" cy="2288151"/>
          </a:xfrm>
          <a:prstGeom prst="round2DiagRect">
            <a:avLst/>
          </a:prstGeom>
          <a:solidFill>
            <a:srgbClr val="3DB383"/>
          </a:solidFill>
          <a:ln w="12700" cap="flat" cmpd="sng" algn="ctr">
            <a:solidFill>
              <a:schemeClr val="accent1">
                <a:lumMod val="75000"/>
              </a:schemeClr>
            </a:solidFill>
            <a:prstDash val="solid"/>
            <a:round/>
            <a:headEnd type="none" w="med" len="med"/>
            <a:tailEnd type="none" w="med" len="med"/>
          </a:ln>
          <a:effectLst/>
        </p:spPr>
        <p:txBody>
          <a:bodyPr vert="horz" wrap="square" lIns="123718" tIns="61859" rIns="123718" bIns="61859" numCol="1" rtlCol="0" anchor="t" anchorCtr="0" compatLnSpc="1"/>
          <a:lstStyle/>
          <a:p>
            <a:pPr algn="ctr" defTabSz="1236980" fontAlgn="base">
              <a:spcBef>
                <a:spcPct val="0"/>
              </a:spcBef>
              <a:spcAft>
                <a:spcPct val="0"/>
              </a:spcAft>
            </a:pPr>
            <a:endParaRPr lang="en-US" sz="76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4" name="Rectangle 1"/>
          <p:cNvSpPr/>
          <p:nvPr/>
        </p:nvSpPr>
        <p:spPr bwMode="auto">
          <a:xfrm>
            <a:off x="1458011" y="1372263"/>
            <a:ext cx="3123247" cy="1370436"/>
          </a:xfrm>
          <a:prstGeom prst="rect">
            <a:avLst/>
          </a:prstGeom>
          <a:noFill/>
          <a:ln w="3175" cap="flat">
            <a:solidFill>
              <a:srgbClr val="92D050"/>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17" name="Rectangle 43"/>
          <p:cNvSpPr/>
          <p:nvPr/>
        </p:nvSpPr>
        <p:spPr bwMode="auto">
          <a:xfrm>
            <a:off x="2523650" y="1600981"/>
            <a:ext cx="1837078" cy="7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300"/>
              </a:spcBef>
              <a:spcAft>
                <a:spcPts val="300"/>
              </a:spcAft>
            </a:pPr>
            <a:r>
              <a:rPr lang="zh-CN" altLang="en-US" sz="1400" spc="300" dirty="0">
                <a:solidFill>
                  <a:srgbClr val="C0504D"/>
                </a:solidFill>
                <a:latin typeface="微软雅黑" panose="020B0503020204020204" pitchFamily="34" charset="-122"/>
                <a:ea typeface="微软雅黑" panose="020B0503020204020204" pitchFamily="34" charset="-122"/>
              </a:rPr>
              <a:t>更加</a:t>
            </a:r>
            <a:r>
              <a:rPr lang="zh-CN" altLang="en-US" sz="1400" spc="300" dirty="0">
                <a:solidFill>
                  <a:schemeClr val="accent1">
                    <a:lumMod val="50000"/>
                  </a:schemeClr>
                </a:solidFill>
                <a:latin typeface="微软雅黑" panose="020B0503020204020204" pitchFamily="34" charset="-122"/>
                <a:ea typeface="微软雅黑" panose="020B0503020204020204" pitchFamily="34" charset="-122"/>
              </a:rPr>
              <a:t>自觉地在实现中华民族伟大复兴的进程中找准定位勇担新时代高职教育的</a:t>
            </a:r>
            <a:r>
              <a:rPr lang="zh-CN" altLang="en-US" sz="1400" spc="300" dirty="0">
                <a:solidFill>
                  <a:srgbClr val="C0504D"/>
                </a:solidFill>
                <a:latin typeface="微软雅黑" panose="020B0503020204020204" pitchFamily="34" charset="-122"/>
                <a:ea typeface="微软雅黑" panose="020B0503020204020204" pitchFamily="34" charset="-122"/>
              </a:rPr>
              <a:t>新使命</a:t>
            </a:r>
            <a:endParaRPr lang="zh-CN" altLang="en-US" sz="1400" spc="300" dirty="0">
              <a:solidFill>
                <a:srgbClr val="C0504D"/>
              </a:solidFill>
              <a:latin typeface="微软雅黑" panose="020B0503020204020204" pitchFamily="34" charset="-122"/>
              <a:ea typeface="微软雅黑" panose="020B0503020204020204" pitchFamily="34" charset="-122"/>
            </a:endParaRPr>
          </a:p>
        </p:txBody>
      </p:sp>
      <p:sp>
        <p:nvSpPr>
          <p:cNvPr id="118" name="Round Diagonal Corner Rectangle 180"/>
          <p:cNvSpPr/>
          <p:nvPr/>
        </p:nvSpPr>
        <p:spPr bwMode="auto">
          <a:xfrm rot="5400000">
            <a:off x="8961556" y="2620561"/>
            <a:ext cx="1344953" cy="2288149"/>
          </a:xfrm>
          <a:prstGeom prst="round2DiagRect">
            <a:avLst/>
          </a:prstGeom>
          <a:solidFill>
            <a:srgbClr val="31859C"/>
          </a:solidFill>
          <a:ln w="12700" cap="flat" cmpd="sng" algn="ctr">
            <a:solidFill>
              <a:schemeClr val="accent1">
                <a:lumMod val="75000"/>
              </a:schemeClr>
            </a:solidFill>
            <a:prstDash val="solid"/>
            <a:round/>
            <a:headEnd type="none" w="med" len="med"/>
            <a:tailEnd type="none" w="med" len="med"/>
          </a:ln>
          <a:effectLst/>
        </p:spPr>
        <p:txBody>
          <a:bodyPr vert="horz" wrap="square" lIns="123718" tIns="61859" rIns="123718" bIns="61859" numCol="1" rtlCol="0" anchor="t" anchorCtr="0" compatLnSpc="1"/>
          <a:lstStyle/>
          <a:p>
            <a:pPr algn="ctr" defTabSz="1236980" fontAlgn="base">
              <a:spcBef>
                <a:spcPct val="0"/>
              </a:spcBef>
              <a:spcAft>
                <a:spcPct val="0"/>
              </a:spcAft>
            </a:pPr>
            <a:endParaRPr lang="en-US" sz="76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9" name="Rectangle 1"/>
          <p:cNvSpPr/>
          <p:nvPr/>
        </p:nvSpPr>
        <p:spPr bwMode="auto">
          <a:xfrm>
            <a:off x="5001727" y="1372263"/>
            <a:ext cx="3123247" cy="1370436"/>
          </a:xfrm>
          <a:prstGeom prst="rect">
            <a:avLst/>
          </a:prstGeom>
          <a:noFill/>
          <a:ln w="3175" cap="flat">
            <a:solidFill>
              <a:schemeClr val="accent5">
                <a:lumMod val="75000"/>
              </a:scheme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22" name="Rectangle 43"/>
          <p:cNvSpPr/>
          <p:nvPr/>
        </p:nvSpPr>
        <p:spPr bwMode="auto">
          <a:xfrm>
            <a:off x="6044415" y="1600981"/>
            <a:ext cx="1837078" cy="7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spcBef>
                <a:spcPts val="300"/>
              </a:spcBef>
              <a:spcAft>
                <a:spcPts val="300"/>
              </a:spcAft>
            </a:pPr>
            <a:r>
              <a:rPr lang="zh-CN" altLang="en-US" sz="1400" spc="300">
                <a:solidFill>
                  <a:srgbClr val="C0504D"/>
                </a:solidFill>
                <a:latin typeface="微软雅黑" panose="020B0503020204020204" pitchFamily="34" charset="-122"/>
                <a:ea typeface="微软雅黑" panose="020B0503020204020204" pitchFamily="34" charset="-122"/>
              </a:rPr>
              <a:t>更加</a:t>
            </a:r>
            <a:r>
              <a:rPr lang="zh-CN" altLang="en-US" sz="1400" spc="300">
                <a:solidFill>
                  <a:schemeClr val="accent1">
                    <a:lumMod val="50000"/>
                  </a:schemeClr>
                </a:solidFill>
                <a:latin typeface="微软雅黑" panose="020B0503020204020204" pitchFamily="34" charset="-122"/>
                <a:ea typeface="微软雅黑" panose="020B0503020204020204" pitchFamily="34" charset="-122"/>
              </a:rPr>
              <a:t>鲜明地以立德树人为根本提升人才培养的内涵、打造新时代应用人才培养的</a:t>
            </a:r>
            <a:r>
              <a:rPr lang="zh-CN" altLang="en-US" sz="1400" spc="300">
                <a:solidFill>
                  <a:srgbClr val="C0504D"/>
                </a:solidFill>
                <a:latin typeface="微软雅黑" panose="020B0503020204020204" pitchFamily="34" charset="-122"/>
                <a:ea typeface="微软雅黑" panose="020B0503020204020204" pitchFamily="34" charset="-122"/>
              </a:rPr>
              <a:t>新高地</a:t>
            </a:r>
            <a:endParaRPr lang="zh-CN" altLang="en-US" sz="1400" spc="300" dirty="0">
              <a:solidFill>
                <a:srgbClr val="C0504D"/>
              </a:solidFill>
              <a:latin typeface="微软雅黑" panose="020B0503020204020204" pitchFamily="34" charset="-122"/>
              <a:ea typeface="微软雅黑" panose="020B0503020204020204" pitchFamily="34" charset="-122"/>
            </a:endParaRPr>
          </a:p>
        </p:txBody>
      </p:sp>
      <p:sp>
        <p:nvSpPr>
          <p:cNvPr id="123" name="Rectangle 1"/>
          <p:cNvSpPr/>
          <p:nvPr/>
        </p:nvSpPr>
        <p:spPr bwMode="auto">
          <a:xfrm>
            <a:off x="1458011" y="3063157"/>
            <a:ext cx="3123247" cy="1370436"/>
          </a:xfrm>
          <a:prstGeom prst="rect">
            <a:avLst/>
          </a:prstGeom>
          <a:noFill/>
          <a:ln w="3175" cap="flat">
            <a:solidFill>
              <a:schemeClr val="accent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26" name="Rectangle 43"/>
          <p:cNvSpPr/>
          <p:nvPr/>
        </p:nvSpPr>
        <p:spPr bwMode="auto">
          <a:xfrm>
            <a:off x="2539722" y="3176529"/>
            <a:ext cx="1837078" cy="7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300"/>
              </a:spcBef>
              <a:spcAft>
                <a:spcPts val="300"/>
              </a:spcAft>
            </a:pPr>
            <a:r>
              <a:rPr lang="zh-CN" altLang="en-US" sz="1400" spc="300">
                <a:solidFill>
                  <a:srgbClr val="C0504D"/>
                </a:solidFill>
                <a:latin typeface="微软雅黑" panose="020B0503020204020204" pitchFamily="34" charset="-122"/>
                <a:ea typeface="微软雅黑" panose="020B0503020204020204" pitchFamily="34" charset="-122"/>
              </a:rPr>
              <a:t>更加</a:t>
            </a:r>
            <a:r>
              <a:rPr lang="zh-CN" altLang="en-US" sz="1400" spc="300">
                <a:solidFill>
                  <a:schemeClr val="accent1">
                    <a:lumMod val="50000"/>
                  </a:schemeClr>
                </a:solidFill>
                <a:latin typeface="微软雅黑" panose="020B0503020204020204" pitchFamily="34" charset="-122"/>
                <a:ea typeface="微软雅黑" panose="020B0503020204020204" pitchFamily="34" charset="-122"/>
              </a:rPr>
              <a:t>主动地对接经济社会发展的新战略和新要求、拓展新时代产教融合的</a:t>
            </a:r>
            <a:r>
              <a:rPr lang="zh-CN" altLang="en-US" sz="1400" spc="300">
                <a:solidFill>
                  <a:srgbClr val="C0504D"/>
                </a:solidFill>
                <a:latin typeface="微软雅黑" panose="020B0503020204020204" pitchFamily="34" charset="-122"/>
                <a:ea typeface="微软雅黑" panose="020B0503020204020204" pitchFamily="34" charset="-122"/>
              </a:rPr>
              <a:t>新平台</a:t>
            </a:r>
            <a:endParaRPr lang="zh-CN" altLang="en-US" sz="1400" spc="300" dirty="0">
              <a:solidFill>
                <a:srgbClr val="C0504D"/>
              </a:solidFill>
              <a:latin typeface="微软雅黑" panose="020B0503020204020204" pitchFamily="34" charset="-122"/>
              <a:ea typeface="微软雅黑" panose="020B0503020204020204" pitchFamily="34" charset="-122"/>
            </a:endParaRPr>
          </a:p>
        </p:txBody>
      </p:sp>
      <p:sp>
        <p:nvSpPr>
          <p:cNvPr id="127" name="Rectangle 1"/>
          <p:cNvSpPr/>
          <p:nvPr/>
        </p:nvSpPr>
        <p:spPr bwMode="auto">
          <a:xfrm>
            <a:off x="5001727" y="3063157"/>
            <a:ext cx="3123247" cy="1370436"/>
          </a:xfrm>
          <a:prstGeom prst="rect">
            <a:avLst/>
          </a:prstGeom>
          <a:noFill/>
          <a:ln w="3175" cap="flat">
            <a:solidFill>
              <a:schemeClr val="accent1">
                <a:lumMod val="75000"/>
              </a:scheme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30" name="Rectangle 43"/>
          <p:cNvSpPr/>
          <p:nvPr/>
        </p:nvSpPr>
        <p:spPr bwMode="auto">
          <a:xfrm>
            <a:off x="6083437" y="3176529"/>
            <a:ext cx="1837078" cy="7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spcBef>
                <a:spcPts val="300"/>
              </a:spcBef>
              <a:spcAft>
                <a:spcPts val="300"/>
              </a:spcAft>
            </a:pPr>
            <a:r>
              <a:rPr lang="zh-CN" altLang="en-US" sz="1400" spc="300">
                <a:solidFill>
                  <a:srgbClr val="C0504D"/>
                </a:solidFill>
                <a:latin typeface="微软雅黑" panose="020B0503020204020204" pitchFamily="34" charset="-122"/>
                <a:ea typeface="微软雅黑" panose="020B0503020204020204" pitchFamily="34" charset="-122"/>
              </a:rPr>
              <a:t>更加</a:t>
            </a:r>
            <a:r>
              <a:rPr lang="zh-CN" altLang="en-US" sz="1400" spc="300">
                <a:solidFill>
                  <a:schemeClr val="accent1">
                    <a:lumMod val="50000"/>
                  </a:schemeClr>
                </a:solidFill>
                <a:latin typeface="微软雅黑" panose="020B0503020204020204" pitchFamily="34" charset="-122"/>
                <a:ea typeface="微软雅黑" panose="020B0503020204020204" pitchFamily="34" charset="-122"/>
              </a:rPr>
              <a:t>积极地全面开放新格局中开拓全球化视野、谱写新时代教育国际化的</a:t>
            </a:r>
            <a:r>
              <a:rPr lang="zh-CN" altLang="en-US" sz="1400" spc="300">
                <a:solidFill>
                  <a:srgbClr val="C0504D"/>
                </a:solidFill>
                <a:latin typeface="微软雅黑" panose="020B0503020204020204" pitchFamily="34" charset="-122"/>
                <a:ea typeface="微软雅黑" panose="020B0503020204020204" pitchFamily="34" charset="-122"/>
              </a:rPr>
              <a:t>新篇章</a:t>
            </a:r>
            <a:endParaRPr lang="zh-CN" altLang="en-US" sz="1400" spc="300" dirty="0">
              <a:solidFill>
                <a:srgbClr val="C0504D"/>
              </a:solidFill>
              <a:latin typeface="微软雅黑" panose="020B0503020204020204" pitchFamily="34" charset="-122"/>
              <a:ea typeface="微软雅黑" panose="020B0503020204020204" pitchFamily="34" charset="-122"/>
            </a:endParaRPr>
          </a:p>
        </p:txBody>
      </p:sp>
      <p:grpSp>
        <p:nvGrpSpPr>
          <p:cNvPr id="131" name="Group 6"/>
          <p:cNvGrpSpPr/>
          <p:nvPr/>
        </p:nvGrpSpPr>
        <p:grpSpPr>
          <a:xfrm>
            <a:off x="5221881" y="3301863"/>
            <a:ext cx="662230" cy="654019"/>
            <a:chOff x="3882408" y="3628838"/>
            <a:chExt cx="519113" cy="519113"/>
          </a:xfrm>
        </p:grpSpPr>
        <p:sp>
          <p:nvSpPr>
            <p:cNvPr id="132" name="Oval 51"/>
            <p:cNvSpPr/>
            <p:nvPr/>
          </p:nvSpPr>
          <p:spPr bwMode="auto">
            <a:xfrm>
              <a:off x="3882408" y="3628838"/>
              <a:ext cx="519113" cy="519113"/>
            </a:xfrm>
            <a:prstGeom prst="ellipse">
              <a:avLst/>
            </a:prstGeom>
            <a:solidFill>
              <a:schemeClr val="accent1">
                <a:lumMod val="75000"/>
              </a:schemeClr>
            </a:solidFill>
            <a:ln>
              <a:noFill/>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33" name="Freeform 6"/>
            <p:cNvSpPr>
              <a:spLocks noEditPoints="1"/>
            </p:cNvSpPr>
            <p:nvPr/>
          </p:nvSpPr>
          <p:spPr bwMode="auto">
            <a:xfrm>
              <a:off x="4014295" y="3748869"/>
              <a:ext cx="268831" cy="276236"/>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grpSp>
      <p:grpSp>
        <p:nvGrpSpPr>
          <p:cNvPr id="134" name="Group 2"/>
          <p:cNvGrpSpPr/>
          <p:nvPr/>
        </p:nvGrpSpPr>
        <p:grpSpPr>
          <a:xfrm>
            <a:off x="5221881" y="1610968"/>
            <a:ext cx="662230" cy="654019"/>
            <a:chOff x="3882408" y="2286727"/>
            <a:chExt cx="519113" cy="519113"/>
          </a:xfrm>
        </p:grpSpPr>
        <p:sp>
          <p:nvSpPr>
            <p:cNvPr id="135" name="Oval 51"/>
            <p:cNvSpPr/>
            <p:nvPr/>
          </p:nvSpPr>
          <p:spPr bwMode="auto">
            <a:xfrm>
              <a:off x="3882408" y="2286727"/>
              <a:ext cx="519113" cy="519113"/>
            </a:xfrm>
            <a:prstGeom prst="ellipse">
              <a:avLst/>
            </a:prstGeom>
            <a:solidFill>
              <a:schemeClr val="accent5">
                <a:lumMod val="75000"/>
              </a:schemeClr>
            </a:solidFill>
            <a:ln>
              <a:noFill/>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36" name="Freeform 7"/>
            <p:cNvSpPr/>
            <p:nvPr/>
          </p:nvSpPr>
          <p:spPr bwMode="auto">
            <a:xfrm>
              <a:off x="3993143" y="2389474"/>
              <a:ext cx="292530" cy="297714"/>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grpSp>
      <p:grpSp>
        <p:nvGrpSpPr>
          <p:cNvPr id="137" name="Group 5"/>
          <p:cNvGrpSpPr/>
          <p:nvPr/>
        </p:nvGrpSpPr>
        <p:grpSpPr>
          <a:xfrm>
            <a:off x="1678165" y="3301863"/>
            <a:ext cx="662230" cy="654019"/>
            <a:chOff x="1104536" y="3628838"/>
            <a:chExt cx="519113" cy="519113"/>
          </a:xfrm>
        </p:grpSpPr>
        <p:sp>
          <p:nvSpPr>
            <p:cNvPr id="138" name="Oval 51"/>
            <p:cNvSpPr/>
            <p:nvPr/>
          </p:nvSpPr>
          <p:spPr bwMode="auto">
            <a:xfrm>
              <a:off x="1104536" y="3628838"/>
              <a:ext cx="519113" cy="519113"/>
            </a:xfrm>
            <a:prstGeom prst="ellipse">
              <a:avLst/>
            </a:prstGeom>
            <a:solidFill>
              <a:schemeClr val="accent2"/>
            </a:solidFill>
            <a:ln>
              <a:noFill/>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39" name="Freeform 8"/>
            <p:cNvSpPr>
              <a:spLocks noEditPoints="1"/>
            </p:cNvSpPr>
            <p:nvPr/>
          </p:nvSpPr>
          <p:spPr bwMode="auto">
            <a:xfrm>
              <a:off x="1237821" y="3770666"/>
              <a:ext cx="241429" cy="242169"/>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grpSp>
      <p:grpSp>
        <p:nvGrpSpPr>
          <p:cNvPr id="140" name="Group 1"/>
          <p:cNvGrpSpPr/>
          <p:nvPr/>
        </p:nvGrpSpPr>
        <p:grpSpPr>
          <a:xfrm>
            <a:off x="1678165" y="1610968"/>
            <a:ext cx="662230" cy="654019"/>
            <a:chOff x="1104536" y="2286727"/>
            <a:chExt cx="519113" cy="519113"/>
          </a:xfrm>
          <a:solidFill>
            <a:srgbClr val="FD3F03"/>
          </a:solidFill>
        </p:grpSpPr>
        <p:sp>
          <p:nvSpPr>
            <p:cNvPr id="141" name="Oval 51"/>
            <p:cNvSpPr/>
            <p:nvPr/>
          </p:nvSpPr>
          <p:spPr bwMode="auto">
            <a:xfrm>
              <a:off x="1104536" y="2286727"/>
              <a:ext cx="519113" cy="519113"/>
            </a:xfrm>
            <a:prstGeom prst="ellipse">
              <a:avLst/>
            </a:prstGeom>
            <a:solidFill>
              <a:srgbClr val="92D050"/>
            </a:solidFill>
            <a:ln>
              <a:noFill/>
            </a:ln>
          </p:spPr>
          <p:txBody>
            <a:bodyPr lIns="0" tIns="0" rIns="0" bIns="0"/>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sp>
          <p:nvSpPr>
            <p:cNvPr id="142" name="Freeform 9"/>
            <p:cNvSpPr>
              <a:spLocks noEditPoints="1"/>
            </p:cNvSpPr>
            <p:nvPr/>
          </p:nvSpPr>
          <p:spPr bwMode="auto">
            <a:xfrm>
              <a:off x="1215337" y="2432230"/>
              <a:ext cx="278458" cy="22439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595959"/>
                </a:solidFill>
                <a:latin typeface="微软雅黑" panose="020B0503020204020204" pitchFamily="34" charset="-122"/>
                <a:ea typeface="微软雅黑" panose="020B0503020204020204" pitchFamily="34" charset="-122"/>
                <a:sym typeface="Gill Sans" charset="0"/>
              </a:endParaRPr>
            </a:p>
          </p:txBody>
        </p:sp>
      </p:grpSp>
      <p:sp>
        <p:nvSpPr>
          <p:cNvPr id="143" name="矩形 142"/>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45443" y="1375618"/>
            <a:ext cx="2255204" cy="1692771"/>
          </a:xfrm>
          <a:prstGeom prst="rect">
            <a:avLst/>
          </a:prstGeom>
        </p:spPr>
        <p:txBody>
          <a:bodyPr wrap="square">
            <a:spAutoFit/>
          </a:bodyPr>
          <a:lstStyle/>
          <a:p>
            <a:pPr algn="ctr"/>
            <a:r>
              <a:rPr lang="zh-CN" altLang="en-US" sz="1600" b="1" spc="300">
                <a:solidFill>
                  <a:schemeClr val="bg1"/>
                </a:solidFill>
                <a:latin typeface="微软雅黑" panose="020B0503020204020204" pitchFamily="34" charset="-122"/>
                <a:ea typeface="微软雅黑" panose="020B0503020204020204" pitchFamily="34" charset="-122"/>
              </a:rPr>
              <a:t>十九大报告</a:t>
            </a:r>
            <a:endParaRPr lang="en-US" altLang="zh-CN" sz="1600" b="1" spc="3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建设教育强国是中华民族伟大复兴的基础工程，必须把教育事业放在优先位置，加快教育现代化，办好人民满意的教育。</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b="1" spc="3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8554247" y="3155948"/>
            <a:ext cx="2159566" cy="1477328"/>
          </a:xfrm>
          <a:prstGeom prst="rect">
            <a:avLst/>
          </a:prstGeom>
        </p:spPr>
        <p:txBody>
          <a:bodyPr wrap="none">
            <a:spAutoFit/>
          </a:bodyPr>
          <a:lstStyle/>
          <a:p>
            <a:pPr indent="0" algn="ctr"/>
            <a:r>
              <a:rPr lang="zh-CN" altLang="en-US" sz="1600" b="1" spc="300">
                <a:solidFill>
                  <a:schemeClr val="bg1"/>
                </a:solidFill>
                <a:latin typeface="微软雅黑" panose="020B0503020204020204" pitchFamily="34" charset="-122"/>
                <a:ea typeface="微软雅黑" panose="020B0503020204020204" pitchFamily="34" charset="-122"/>
              </a:rPr>
              <a:t>国家战略</a:t>
            </a:r>
            <a:endParaRPr lang="en-US" altLang="zh-CN" sz="1600" b="1" spc="300">
              <a:solidFill>
                <a:schemeClr val="bg1"/>
              </a:solidFill>
              <a:latin typeface="微软雅黑" panose="020B0503020204020204" pitchFamily="34" charset="-122"/>
              <a:ea typeface="微软雅黑" panose="020B0503020204020204" pitchFamily="34" charset="-122"/>
            </a:endParaRPr>
          </a:p>
          <a:p>
            <a:pPr indent="0" algn="ctr"/>
            <a:r>
              <a:rPr lang="zh-CN" altLang="en-US" sz="1400">
                <a:solidFill>
                  <a:schemeClr val="bg1"/>
                </a:solidFill>
                <a:latin typeface="微软雅黑" panose="020B0503020204020204" pitchFamily="34" charset="-122"/>
                <a:ea typeface="微软雅黑" panose="020B0503020204020204" pitchFamily="34" charset="-122"/>
                <a:sym typeface="+mn-ea"/>
              </a:rPr>
              <a:t>“一带一路”</a:t>
            </a:r>
            <a:endParaRPr lang="zh-CN" altLang="en-US" sz="1400">
              <a:solidFill>
                <a:schemeClr val="bg1"/>
              </a:solidFill>
              <a:latin typeface="微软雅黑" panose="020B0503020204020204" pitchFamily="34" charset="-122"/>
              <a:ea typeface="微软雅黑" panose="020B0503020204020204" pitchFamily="34" charset="-122"/>
            </a:endParaRPr>
          </a:p>
          <a:p>
            <a:pPr indent="0" algn="ctr"/>
            <a:r>
              <a:rPr lang="zh-CN" altLang="en-US" sz="1400">
                <a:solidFill>
                  <a:schemeClr val="bg1"/>
                </a:solidFill>
                <a:latin typeface="微软雅黑" panose="020B0503020204020204" pitchFamily="34" charset="-122"/>
                <a:ea typeface="微软雅黑" panose="020B0503020204020204" pitchFamily="34" charset="-122"/>
                <a:sym typeface="+mn-ea"/>
              </a:rPr>
              <a:t>“中国制造2025”</a:t>
            </a:r>
            <a:endParaRPr lang="zh-CN" altLang="en-US" sz="1400">
              <a:solidFill>
                <a:schemeClr val="bg1"/>
              </a:solidFill>
              <a:latin typeface="微软雅黑" panose="020B0503020204020204" pitchFamily="34" charset="-122"/>
              <a:ea typeface="微软雅黑" panose="020B0503020204020204" pitchFamily="34" charset="-122"/>
            </a:endParaRPr>
          </a:p>
          <a:p>
            <a:pPr indent="0" algn="ctr"/>
            <a:r>
              <a:rPr lang="zh-CN" altLang="en-US" sz="1400">
                <a:solidFill>
                  <a:schemeClr val="bg1"/>
                </a:solidFill>
                <a:latin typeface="微软雅黑" panose="020B0503020204020204" pitchFamily="34" charset="-122"/>
                <a:ea typeface="微软雅黑" panose="020B0503020204020204" pitchFamily="34" charset="-122"/>
                <a:sym typeface="+mn-ea"/>
              </a:rPr>
              <a:t>“大众创业、万众创新”</a:t>
            </a:r>
            <a:endParaRPr lang="zh-CN" altLang="en-US" sz="1400">
              <a:solidFill>
                <a:schemeClr val="bg1"/>
              </a:solidFill>
              <a:latin typeface="微软雅黑" panose="020B0503020204020204" pitchFamily="34" charset="-122"/>
              <a:ea typeface="微软雅黑" panose="020B0503020204020204" pitchFamily="34" charset="-122"/>
            </a:endParaRPr>
          </a:p>
          <a:p>
            <a:pPr indent="0" algn="ctr"/>
            <a:r>
              <a:rPr lang="zh-CN" altLang="en-US" sz="1400">
                <a:solidFill>
                  <a:schemeClr val="bg1"/>
                </a:solidFill>
                <a:latin typeface="微软雅黑" panose="020B0503020204020204" pitchFamily="34" charset="-122"/>
                <a:ea typeface="微软雅黑" panose="020B0503020204020204" pitchFamily="34" charset="-122"/>
                <a:sym typeface="+mn-ea"/>
              </a:rPr>
              <a:t>“精准育人”……</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barn(outVertical)">
                                      <p:cBhvr>
                                        <p:cTn id="10" dur="500"/>
                                        <p:tgtEl>
                                          <p:spTgt spid="11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barn(outVertical)">
                                      <p:cBhvr>
                                        <p:cTn id="13" dur="500"/>
                                        <p:tgtEl>
                                          <p:spTgt spid="112"/>
                                        </p:tgtEl>
                                      </p:cBhvr>
                                    </p:animEffect>
                                  </p:childTnLst>
                                </p:cTn>
                              </p:par>
                            </p:childTnLst>
                          </p:cTn>
                        </p:par>
                        <p:par>
                          <p:cTn id="14" fill="hold">
                            <p:stCondLst>
                              <p:cond delay="500"/>
                            </p:stCondLst>
                            <p:childTnLst>
                              <p:par>
                                <p:cTn id="15" presetID="16" presetClass="entr" presetSubtype="37" fill="hold" grpId="0"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barn(outVertical)">
                                      <p:cBhvr>
                                        <p:cTn id="17" dur="500"/>
                                        <p:tgtEl>
                                          <p:spTgt spid="109"/>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ppt_w</p:attrName>
                                        </p:attrNameLst>
                                      </p:cBhvr>
                                      <p:tavLst>
                                        <p:tav tm="0">
                                          <p:val>
                                            <p:fltVal val="0"/>
                                          </p:val>
                                        </p:tav>
                                        <p:tav tm="100000">
                                          <p:val>
                                            <p:strVal val="#ppt_w"/>
                                          </p:val>
                                        </p:tav>
                                      </p:tavLst>
                                    </p:anim>
                                    <p:anim calcmode="lin" valueType="num">
                                      <p:cBhvr>
                                        <p:cTn id="22" dur="500" fill="hold"/>
                                        <p:tgtEl>
                                          <p:spTgt spid="140"/>
                                        </p:tgtEl>
                                        <p:attrNameLst>
                                          <p:attrName>ppt_h</p:attrName>
                                        </p:attrNameLst>
                                      </p:cBhvr>
                                      <p:tavLst>
                                        <p:tav tm="0">
                                          <p:val>
                                            <p:fltVal val="0"/>
                                          </p:val>
                                        </p:tav>
                                        <p:tav tm="100000">
                                          <p:val>
                                            <p:strVal val="#ppt_h"/>
                                          </p:val>
                                        </p:tav>
                                      </p:tavLst>
                                    </p:anim>
                                    <p:animEffect transition="in" filter="fade">
                                      <p:cBhvr>
                                        <p:cTn id="23" dur="500"/>
                                        <p:tgtEl>
                                          <p:spTgt spid="140"/>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right)">
                                      <p:cBhvr>
                                        <p:cTn id="30" dur="500"/>
                                        <p:tgtEl>
                                          <p:spTgt spid="114"/>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p:cTn id="34" dur="500" fill="hold"/>
                                        <p:tgtEl>
                                          <p:spTgt spid="134"/>
                                        </p:tgtEl>
                                        <p:attrNameLst>
                                          <p:attrName>ppt_w</p:attrName>
                                        </p:attrNameLst>
                                      </p:cBhvr>
                                      <p:tavLst>
                                        <p:tav tm="0">
                                          <p:val>
                                            <p:fltVal val="0"/>
                                          </p:val>
                                        </p:tav>
                                        <p:tav tm="100000">
                                          <p:val>
                                            <p:strVal val="#ppt_w"/>
                                          </p:val>
                                        </p:tav>
                                      </p:tavLst>
                                    </p:anim>
                                    <p:anim calcmode="lin" valueType="num">
                                      <p:cBhvr>
                                        <p:cTn id="35" dur="500" fill="hold"/>
                                        <p:tgtEl>
                                          <p:spTgt spid="134"/>
                                        </p:tgtEl>
                                        <p:attrNameLst>
                                          <p:attrName>ppt_h</p:attrName>
                                        </p:attrNameLst>
                                      </p:cBhvr>
                                      <p:tavLst>
                                        <p:tav tm="0">
                                          <p:val>
                                            <p:fltVal val="0"/>
                                          </p:val>
                                        </p:tav>
                                        <p:tav tm="100000">
                                          <p:val>
                                            <p:strVal val="#ppt_h"/>
                                          </p:val>
                                        </p:tav>
                                      </p:tavLst>
                                    </p:anim>
                                    <p:animEffect transition="in" filter="fade">
                                      <p:cBhvr>
                                        <p:cTn id="36" dur="500"/>
                                        <p:tgtEl>
                                          <p:spTgt spid="134"/>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randombar(horizontal)">
                                      <p:cBhvr>
                                        <p:cTn id="40" dur="500"/>
                                        <p:tgtEl>
                                          <p:spTgt spid="12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right)">
                                      <p:cBhvr>
                                        <p:cTn id="43" dur="500"/>
                                        <p:tgtEl>
                                          <p:spTgt spid="119"/>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randombar(horizontal)">
                                      <p:cBhvr>
                                        <p:cTn id="53" dur="500"/>
                                        <p:tgtEl>
                                          <p:spTgt spid="12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right)">
                                      <p:cBhvr>
                                        <p:cTn id="56" dur="500"/>
                                        <p:tgtEl>
                                          <p:spTgt spid="123"/>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31"/>
                                        </p:tgtEl>
                                        <p:attrNameLst>
                                          <p:attrName>style.visibility</p:attrName>
                                        </p:attrNameLst>
                                      </p:cBhvr>
                                      <p:to>
                                        <p:strVal val="visible"/>
                                      </p:to>
                                    </p:set>
                                    <p:anim calcmode="lin" valueType="num">
                                      <p:cBhvr>
                                        <p:cTn id="60" dur="500" fill="hold"/>
                                        <p:tgtEl>
                                          <p:spTgt spid="131"/>
                                        </p:tgtEl>
                                        <p:attrNameLst>
                                          <p:attrName>ppt_w</p:attrName>
                                        </p:attrNameLst>
                                      </p:cBhvr>
                                      <p:tavLst>
                                        <p:tav tm="0">
                                          <p:val>
                                            <p:fltVal val="0"/>
                                          </p:val>
                                        </p:tav>
                                        <p:tav tm="100000">
                                          <p:val>
                                            <p:strVal val="#ppt_w"/>
                                          </p:val>
                                        </p:tav>
                                      </p:tavLst>
                                    </p:anim>
                                    <p:anim calcmode="lin" valueType="num">
                                      <p:cBhvr>
                                        <p:cTn id="61" dur="500" fill="hold"/>
                                        <p:tgtEl>
                                          <p:spTgt spid="131"/>
                                        </p:tgtEl>
                                        <p:attrNameLst>
                                          <p:attrName>ppt_h</p:attrName>
                                        </p:attrNameLst>
                                      </p:cBhvr>
                                      <p:tavLst>
                                        <p:tav tm="0">
                                          <p:val>
                                            <p:fltVal val="0"/>
                                          </p:val>
                                        </p:tav>
                                        <p:tav tm="100000">
                                          <p:val>
                                            <p:strVal val="#ppt_h"/>
                                          </p:val>
                                        </p:tav>
                                      </p:tavLst>
                                    </p:anim>
                                    <p:animEffect transition="in" filter="fade">
                                      <p:cBhvr>
                                        <p:cTn id="62" dur="500"/>
                                        <p:tgtEl>
                                          <p:spTgt spid="131"/>
                                        </p:tgtEl>
                                      </p:cBhvr>
                                    </p:animEffect>
                                  </p:childTnLst>
                                </p:cTn>
                              </p:par>
                            </p:childTnLst>
                          </p:cTn>
                        </p:par>
                        <p:par>
                          <p:cTn id="63" fill="hold">
                            <p:stCondLst>
                              <p:cond delay="4500"/>
                            </p:stCondLst>
                            <p:childTnLst>
                              <p:par>
                                <p:cTn id="64" presetID="14" presetClass="entr" presetSubtype="10" fill="hold" grpId="0" nodeType="afterEffect">
                                  <p:stCondLst>
                                    <p:cond delay="0"/>
                                  </p:stCondLst>
                                  <p:childTnLst>
                                    <p:set>
                                      <p:cBhvr>
                                        <p:cTn id="65" dur="1" fill="hold">
                                          <p:stCondLst>
                                            <p:cond delay="0"/>
                                          </p:stCondLst>
                                        </p:cTn>
                                        <p:tgtEl>
                                          <p:spTgt spid="130"/>
                                        </p:tgtEl>
                                        <p:attrNameLst>
                                          <p:attrName>style.visibility</p:attrName>
                                        </p:attrNameLst>
                                      </p:cBhvr>
                                      <p:to>
                                        <p:strVal val="visible"/>
                                      </p:to>
                                    </p:set>
                                    <p:animEffect transition="in" filter="randombar(horizontal)">
                                      <p:cBhvr>
                                        <p:cTn id="66" dur="500"/>
                                        <p:tgtEl>
                                          <p:spTgt spid="13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wipe(right)">
                                      <p:cBhvr>
                                        <p:cTn id="69" dur="500"/>
                                        <p:tgtEl>
                                          <p:spTgt spid="127"/>
                                        </p:tgtEl>
                                      </p:cBhvr>
                                    </p:animEffect>
                                  </p:childTnLst>
                                </p:cTn>
                              </p:par>
                            </p:childTnLst>
                          </p:cTn>
                        </p:par>
                        <p:par>
                          <p:cTn id="70" fill="hold">
                            <p:stCondLst>
                              <p:cond delay="5000"/>
                            </p:stCondLst>
                            <p:childTnLst>
                              <p:par>
                                <p:cTn id="71" presetID="2" presetClass="entr" presetSubtype="2"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500" fill="hold"/>
                                        <p:tgtEl>
                                          <p:spTgt spid="113"/>
                                        </p:tgtEl>
                                        <p:attrNameLst>
                                          <p:attrName>ppt_x</p:attrName>
                                        </p:attrNameLst>
                                      </p:cBhvr>
                                      <p:tavLst>
                                        <p:tav tm="0">
                                          <p:val>
                                            <p:strVal val="1+#ppt_w/2"/>
                                          </p:val>
                                        </p:tav>
                                        <p:tav tm="100000">
                                          <p:val>
                                            <p:strVal val="#ppt_x"/>
                                          </p:val>
                                        </p:tav>
                                      </p:tavLst>
                                    </p:anim>
                                    <p:anim calcmode="lin" valueType="num">
                                      <p:cBhvr additive="base">
                                        <p:cTn id="74" dur="500" fill="hold"/>
                                        <p:tgtEl>
                                          <p:spTgt spid="113"/>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2" presetClass="entr" presetSubtype="2"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 calcmode="lin" valueType="num">
                                      <p:cBhvr additive="base">
                                        <p:cTn id="78" dur="500" fill="hold"/>
                                        <p:tgtEl>
                                          <p:spTgt spid="118"/>
                                        </p:tgtEl>
                                        <p:attrNameLst>
                                          <p:attrName>ppt_x</p:attrName>
                                        </p:attrNameLst>
                                      </p:cBhvr>
                                      <p:tavLst>
                                        <p:tav tm="0">
                                          <p:val>
                                            <p:strVal val="1+#ppt_w/2"/>
                                          </p:val>
                                        </p:tav>
                                        <p:tav tm="100000">
                                          <p:val>
                                            <p:strVal val="#ppt_x"/>
                                          </p:val>
                                        </p:tav>
                                      </p:tavLst>
                                    </p:anim>
                                    <p:anim calcmode="lin" valueType="num">
                                      <p:cBhvr additive="base">
                                        <p:cTn id="79" dur="500" fill="hold"/>
                                        <p:tgtEl>
                                          <p:spTgt spid="118"/>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14" presetClass="entr" presetSubtype="10"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randombar(horizontal)">
                                      <p:cBhvr>
                                        <p:cTn id="83" dur="500"/>
                                        <p:tgtEl>
                                          <p:spTgt spid="2"/>
                                        </p:tgtEl>
                                      </p:cBhvr>
                                    </p:animEffect>
                                  </p:childTnLst>
                                </p:cTn>
                              </p:par>
                            </p:childTnLst>
                          </p:cTn>
                        </p:par>
                        <p:par>
                          <p:cTn id="84" fill="hold">
                            <p:stCondLst>
                              <p:cond delay="6500"/>
                            </p:stCondLst>
                            <p:childTnLst>
                              <p:par>
                                <p:cTn id="85" presetID="14" presetClass="entr" presetSubtype="10" fill="hold" grpId="0"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randombar(horizontal)">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9" grpId="0" animBg="1"/>
      <p:bldP spid="111" grpId="0"/>
      <p:bldP spid="112" grpId="0"/>
      <p:bldP spid="113" grpId="0" animBg="1"/>
      <p:bldP spid="114" grpId="0" animBg="1"/>
      <p:bldP spid="117" grpId="0"/>
      <p:bldP spid="118" grpId="0" animBg="1"/>
      <p:bldP spid="119" grpId="0" animBg="1"/>
      <p:bldP spid="122" grpId="0"/>
      <p:bldP spid="123" grpId="0" animBg="1"/>
      <p:bldP spid="126" grpId="0"/>
      <p:bldP spid="127" grpId="0" animBg="1"/>
      <p:bldP spid="130"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4686698" cy="706755"/>
          </a:xfrm>
          <a:prstGeom prst="rect">
            <a:avLst/>
          </a:prstGeom>
          <a:noFill/>
        </p:spPr>
        <p:txBody>
          <a:bodyPr wrap="square" rtlCol="0">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（二）</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会展专业要与区域经济发展同步</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Oval 7"/>
          <p:cNvSpPr>
            <a:spLocks noChangeArrowheads="1"/>
          </p:cNvSpPr>
          <p:nvPr/>
        </p:nvSpPr>
        <p:spPr bwMode="auto">
          <a:xfrm>
            <a:off x="3184195" y="1987716"/>
            <a:ext cx="831850" cy="830262"/>
          </a:xfrm>
          <a:prstGeom prst="ellipse">
            <a:avLst/>
          </a:prstGeom>
          <a:solidFill>
            <a:schemeClr val="accent2"/>
          </a:solidFill>
          <a:ln>
            <a:noFill/>
          </a:ln>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071390" y="1030355"/>
            <a:ext cx="831850" cy="831850"/>
            <a:chOff x="2725738" y="1484313"/>
            <a:chExt cx="831850" cy="831850"/>
          </a:xfrm>
        </p:grpSpPr>
        <p:sp>
          <p:nvSpPr>
            <p:cNvPr id="78" name="Oval 6"/>
            <p:cNvSpPr>
              <a:spLocks noChangeArrowheads="1"/>
            </p:cNvSpPr>
            <p:nvPr/>
          </p:nvSpPr>
          <p:spPr bwMode="auto">
            <a:xfrm>
              <a:off x="2725738" y="1484313"/>
              <a:ext cx="831850" cy="831850"/>
            </a:xfrm>
            <a:prstGeom prst="ellipse">
              <a:avLst/>
            </a:prstGeom>
            <a:solidFill>
              <a:schemeClr val="accent5">
                <a:lumMod val="75000"/>
              </a:schemeClr>
            </a:solidFill>
            <a:ln>
              <a:noFill/>
            </a:ln>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0"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82" name="Oval 9"/>
          <p:cNvSpPr>
            <a:spLocks noChangeArrowheads="1"/>
          </p:cNvSpPr>
          <p:nvPr/>
        </p:nvSpPr>
        <p:spPr bwMode="auto">
          <a:xfrm>
            <a:off x="3581894" y="3150569"/>
            <a:ext cx="831850" cy="831850"/>
          </a:xfrm>
          <a:prstGeom prst="ellipse">
            <a:avLst/>
          </a:prstGeom>
          <a:solidFill>
            <a:srgbClr val="92D050"/>
          </a:solidFill>
          <a:ln>
            <a:noFill/>
          </a:ln>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8" name="Oval 8"/>
          <p:cNvSpPr>
            <a:spLocks noChangeArrowheads="1"/>
          </p:cNvSpPr>
          <p:nvPr/>
        </p:nvSpPr>
        <p:spPr bwMode="auto">
          <a:xfrm>
            <a:off x="3163682" y="4347385"/>
            <a:ext cx="831850" cy="830262"/>
          </a:xfrm>
          <a:prstGeom prst="ellipse">
            <a:avLst/>
          </a:prstGeom>
          <a:solidFill>
            <a:srgbClr val="E46C0A"/>
          </a:solidFill>
          <a:ln>
            <a:noFill/>
          </a:ln>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0" name="Oval 5"/>
          <p:cNvSpPr>
            <a:spLocks noChangeArrowheads="1"/>
          </p:cNvSpPr>
          <p:nvPr/>
        </p:nvSpPr>
        <p:spPr bwMode="auto">
          <a:xfrm>
            <a:off x="507997" y="2285512"/>
            <a:ext cx="2736304" cy="2736304"/>
          </a:xfrm>
          <a:prstGeom prst="ellipse">
            <a:avLst/>
          </a:prstGeom>
          <a:blipFill>
            <a:blip r:embed="rId2" cstate="print"/>
            <a:stretch>
              <a:fillRect/>
            </a:stretch>
          </a:bli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2" name="TextBox 36"/>
          <p:cNvSpPr txBox="1"/>
          <p:nvPr/>
        </p:nvSpPr>
        <p:spPr>
          <a:xfrm>
            <a:off x="2986157" y="1052372"/>
            <a:ext cx="7573805" cy="830997"/>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广州市委、市政府印发《关于培育世界文化名城的实施意见》。</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建设“三大平台”国际文化节庆交流平台、文化名家活动平台、城市文化传播交流平台，打造“广交会”、“十三行”等六大城市名片。</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TextBox 38"/>
          <p:cNvSpPr txBox="1"/>
          <p:nvPr/>
        </p:nvSpPr>
        <p:spPr>
          <a:xfrm>
            <a:off x="4087993" y="4484583"/>
            <a:ext cx="7351814"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国务院批复《广州市城市总体规划（2011—2020年）》。</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广州定位为“国家重要的中心城市”。</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Box 40"/>
          <p:cNvSpPr txBox="1"/>
          <p:nvPr/>
        </p:nvSpPr>
        <p:spPr>
          <a:xfrm>
            <a:off x="4485692" y="3257055"/>
            <a:ext cx="7351814" cy="58356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广州市委十届七次全会上，提出广州建设“三中心一体系”和国家创新中心城市。</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构建国际航运枢纽、国际航空枢纽、国际科技创新枢纽“三大核心枢纽”战略。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TextBox 42"/>
          <p:cNvSpPr txBox="1"/>
          <p:nvPr/>
        </p:nvSpPr>
        <p:spPr>
          <a:xfrm>
            <a:off x="4087993" y="2047074"/>
            <a:ext cx="7351814" cy="830997"/>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广州市政府常务会议通过《广州建设国际会展中心城市发展规划（2013-2020）》。构建以展览业为主导，会议业为增长点，节事活动为亮点的“3+9”特色会展产业体系。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Oval 8"/>
          <p:cNvSpPr>
            <a:spLocks noChangeArrowheads="1"/>
          </p:cNvSpPr>
          <p:nvPr/>
        </p:nvSpPr>
        <p:spPr bwMode="auto">
          <a:xfrm>
            <a:off x="2071390" y="5445124"/>
            <a:ext cx="831850" cy="830262"/>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6" name="TextBox 38"/>
          <p:cNvSpPr txBox="1"/>
          <p:nvPr/>
        </p:nvSpPr>
        <p:spPr>
          <a:xfrm>
            <a:off x="2986158" y="5640805"/>
            <a:ext cx="7981143"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广州市人民政府办公厅颁发</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广州市科技创新第十三个五年规划（</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2016—2020</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制定“打造国际科技创新枢纽，形成开放、宽松、自由的创新生态”战略目标。</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125677" y="1163861"/>
            <a:ext cx="723275" cy="646331"/>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2010</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年</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3244302" y="2139272"/>
            <a:ext cx="723275" cy="646331"/>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2014</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年</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8" name="矩形 107"/>
          <p:cNvSpPr/>
          <p:nvPr/>
        </p:nvSpPr>
        <p:spPr>
          <a:xfrm>
            <a:off x="3605939" y="3276160"/>
            <a:ext cx="723275" cy="646331"/>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2015</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年</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5" name="矩形 114"/>
          <p:cNvSpPr/>
          <p:nvPr/>
        </p:nvSpPr>
        <p:spPr>
          <a:xfrm>
            <a:off x="3217970" y="4452961"/>
            <a:ext cx="723275" cy="646331"/>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2016</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年</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6" name="矩形 115"/>
          <p:cNvSpPr/>
          <p:nvPr/>
        </p:nvSpPr>
        <p:spPr>
          <a:xfrm>
            <a:off x="2139388" y="5614350"/>
            <a:ext cx="723275" cy="646331"/>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2017</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年</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up)">
                                      <p:cBhvr>
                                        <p:cTn id="11" dur="500"/>
                                        <p:tgtEl>
                                          <p:spTgt spid="9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up)">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up)">
                                      <p:cBhvr>
                                        <p:cTn id="19" dur="500"/>
                                        <p:tgtEl>
                                          <p:spTgt spid="9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up)">
                                      <p:cBhvr>
                                        <p:cTn id="23" dur="500"/>
                                        <p:tgtEl>
                                          <p:spTgt spid="9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up)">
                                      <p:cBhvr>
                                        <p:cTn id="2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2" grpId="0"/>
      <p:bldP spid="94" grpId="0"/>
      <p:bldP spid="96" grpId="0"/>
      <p:bldP spid="98"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108"/>
          <p:cNvCxnSpPr>
            <a:stCxn id="40" idx="2"/>
            <a:endCxn id="43" idx="0"/>
          </p:cNvCxnSpPr>
          <p:nvPr/>
        </p:nvCxnSpPr>
        <p:spPr>
          <a:xfrm>
            <a:off x="1138204" y="3173995"/>
            <a:ext cx="853467" cy="856863"/>
          </a:xfrm>
          <a:prstGeom prst="line">
            <a:avLst/>
          </a:prstGeom>
          <a:noFill/>
          <a:ln w="9525" cap="flat" cmpd="sng" algn="ctr">
            <a:solidFill>
              <a:sysClr val="window" lastClr="FFFFFF">
                <a:lumMod val="50000"/>
              </a:sysClr>
            </a:solidFill>
            <a:prstDash val="sysDot"/>
          </a:ln>
          <a:effectLst/>
        </p:spPr>
      </p:cxnSp>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535" y="103505"/>
            <a:ext cx="5623560" cy="706755"/>
          </a:xfrm>
          <a:prstGeom prst="rect">
            <a:avLst/>
          </a:prstGeom>
          <a:noFill/>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mn-ea"/>
              </a:rPr>
              <a:t>会展专业要为广轻优质校建设做贡献</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Isosceles Triangle 91"/>
          <p:cNvSpPr/>
          <p:nvPr/>
        </p:nvSpPr>
        <p:spPr>
          <a:xfrm rot="3600000" flipH="1">
            <a:off x="1463460" y="4241867"/>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34" name="Round Same Side Corner Rectangle 94"/>
          <p:cNvSpPr/>
          <p:nvPr/>
        </p:nvSpPr>
        <p:spPr>
          <a:xfrm rot="5400000" flipH="1">
            <a:off x="1856164" y="3653730"/>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37" name="Isosceles Triangle 114"/>
          <p:cNvSpPr/>
          <p:nvPr/>
        </p:nvSpPr>
        <p:spPr>
          <a:xfrm flipH="1">
            <a:off x="1472564" y="2645683"/>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40" name="Round Same Side Corner Rectangle 117"/>
          <p:cNvSpPr/>
          <p:nvPr/>
        </p:nvSpPr>
        <p:spPr>
          <a:xfrm rot="16200000">
            <a:off x="996458" y="2473146"/>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80100" y="2858028"/>
            <a:ext cx="954108" cy="369332"/>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1933</a:t>
            </a:r>
            <a:r>
              <a:rPr lang="zh-CN"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514617" y="4030858"/>
            <a:ext cx="954107" cy="369332"/>
          </a:xfrm>
          <a:prstGeom prst="rect">
            <a:avLst/>
          </a:prstGeom>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1959年</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49" name="Straight Connector 110"/>
          <p:cNvCxnSpPr>
            <a:stCxn id="55" idx="2"/>
            <a:endCxn id="43" idx="0"/>
          </p:cNvCxnSpPr>
          <p:nvPr/>
        </p:nvCxnSpPr>
        <p:spPr>
          <a:xfrm flipH="1">
            <a:off x="1991671" y="3173995"/>
            <a:ext cx="730348" cy="856863"/>
          </a:xfrm>
          <a:prstGeom prst="line">
            <a:avLst/>
          </a:prstGeom>
          <a:noFill/>
          <a:ln w="9525" cap="flat" cmpd="sng" algn="ctr">
            <a:solidFill>
              <a:sysClr val="window" lastClr="FFFFFF">
                <a:lumMod val="50000"/>
              </a:sysClr>
            </a:solidFill>
            <a:prstDash val="sysDot"/>
          </a:ln>
          <a:effectLst/>
        </p:spPr>
      </p:cxnSp>
      <p:sp>
        <p:nvSpPr>
          <p:cNvPr id="52" name="Isosceles Triangle 114"/>
          <p:cNvSpPr/>
          <p:nvPr/>
        </p:nvSpPr>
        <p:spPr>
          <a:xfrm flipH="1">
            <a:off x="3056379" y="2645683"/>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55" name="Round Same Side Corner Rectangle 117"/>
          <p:cNvSpPr/>
          <p:nvPr/>
        </p:nvSpPr>
        <p:spPr>
          <a:xfrm rot="16200000">
            <a:off x="2580273" y="2473146"/>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2263915" y="2858028"/>
            <a:ext cx="954108"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sym typeface="+mn-ea"/>
              </a:rPr>
              <a:t>1978年</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58" name="Straight Connector 108"/>
          <p:cNvCxnSpPr>
            <a:stCxn id="57" idx="2"/>
            <a:endCxn id="66" idx="0"/>
          </p:cNvCxnSpPr>
          <p:nvPr/>
        </p:nvCxnSpPr>
        <p:spPr>
          <a:xfrm>
            <a:off x="2740969" y="3227360"/>
            <a:ext cx="1091876" cy="797765"/>
          </a:xfrm>
          <a:prstGeom prst="line">
            <a:avLst/>
          </a:prstGeom>
          <a:noFill/>
          <a:ln w="9525" cap="flat" cmpd="sng" algn="ctr">
            <a:solidFill>
              <a:sysClr val="window" lastClr="FFFFFF">
                <a:lumMod val="50000"/>
              </a:sysClr>
            </a:solidFill>
            <a:prstDash val="sysDot"/>
          </a:ln>
          <a:effectLst/>
        </p:spPr>
      </p:cxnSp>
      <p:sp>
        <p:nvSpPr>
          <p:cNvPr id="59" name="Isosceles Triangle 91"/>
          <p:cNvSpPr/>
          <p:nvPr/>
        </p:nvSpPr>
        <p:spPr>
          <a:xfrm rot="3600000" flipH="1">
            <a:off x="3304634" y="4236134"/>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62" name="Round Same Side Corner Rectangle 94"/>
          <p:cNvSpPr/>
          <p:nvPr/>
        </p:nvSpPr>
        <p:spPr>
          <a:xfrm rot="5400000" flipH="1">
            <a:off x="3697338" y="3647997"/>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355791" y="4025125"/>
            <a:ext cx="954107" cy="369332"/>
          </a:xfrm>
          <a:prstGeom prst="rect">
            <a:avLst/>
          </a:prstGeom>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mn-ea"/>
              </a:rPr>
              <a:t>19</a:t>
            </a:r>
            <a:r>
              <a:rPr lang="en-US" altLang="zh-CN">
                <a:solidFill>
                  <a:schemeClr val="bg1"/>
                </a:solidFill>
                <a:latin typeface="微软雅黑" panose="020B0503020204020204" pitchFamily="34" charset="-122"/>
                <a:ea typeface="微软雅黑" panose="020B0503020204020204" pitchFamily="34" charset="-122"/>
                <a:sym typeface="+mn-ea"/>
              </a:rPr>
              <a:t>99</a:t>
            </a:r>
            <a:r>
              <a:rPr lang="zh-CN" altLang="en-US">
                <a:solidFill>
                  <a:schemeClr val="bg1"/>
                </a:solidFill>
                <a:latin typeface="微软雅黑" panose="020B0503020204020204" pitchFamily="34" charset="-122"/>
                <a:ea typeface="微软雅黑" panose="020B0503020204020204" pitchFamily="34" charset="-122"/>
                <a:sym typeface="+mn-ea"/>
              </a:rPr>
              <a:t>年</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67" name="Straight Connector 108"/>
          <p:cNvCxnSpPr>
            <a:stCxn id="83" idx="2"/>
            <a:endCxn id="84" idx="0"/>
          </p:cNvCxnSpPr>
          <p:nvPr/>
        </p:nvCxnSpPr>
        <p:spPr>
          <a:xfrm>
            <a:off x="4605013" y="3208235"/>
            <a:ext cx="1119283" cy="827094"/>
          </a:xfrm>
          <a:prstGeom prst="line">
            <a:avLst/>
          </a:prstGeom>
          <a:noFill/>
          <a:ln w="9525" cap="flat" cmpd="sng" algn="ctr">
            <a:solidFill>
              <a:sysClr val="window" lastClr="FFFFFF">
                <a:lumMod val="50000"/>
              </a:sysClr>
            </a:solidFill>
            <a:prstDash val="sysDot"/>
          </a:ln>
          <a:effectLst/>
        </p:spPr>
      </p:cxnSp>
      <p:sp>
        <p:nvSpPr>
          <p:cNvPr id="68" name="Isosceles Triangle 91"/>
          <p:cNvSpPr/>
          <p:nvPr/>
        </p:nvSpPr>
        <p:spPr>
          <a:xfrm rot="3600000" flipH="1">
            <a:off x="5196085" y="4246338"/>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71" name="Round Same Side Corner Rectangle 94"/>
          <p:cNvSpPr/>
          <p:nvPr/>
        </p:nvSpPr>
        <p:spPr>
          <a:xfrm rot="5400000" flipH="1">
            <a:off x="5588789" y="3658201"/>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73" name="Isosceles Triangle 114"/>
          <p:cNvSpPr/>
          <p:nvPr/>
        </p:nvSpPr>
        <p:spPr>
          <a:xfrm flipH="1">
            <a:off x="4920423" y="2626558"/>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79" name="Round Same Side Corner Rectangle 117"/>
          <p:cNvSpPr/>
          <p:nvPr/>
        </p:nvSpPr>
        <p:spPr>
          <a:xfrm rot="16200000">
            <a:off x="4444317" y="2454021"/>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4127959" y="2838903"/>
            <a:ext cx="954108"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sym typeface="+mn-ea"/>
              </a:rPr>
              <a:t>2003年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5247242" y="4035329"/>
            <a:ext cx="954107" cy="369332"/>
          </a:xfrm>
          <a:prstGeom prst="rect">
            <a:avLst/>
          </a:prstGeom>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mn-ea"/>
              </a:rPr>
              <a:t>2006</a:t>
            </a:r>
            <a:r>
              <a:rPr lang="zh-CN" altLang="en-US">
                <a:solidFill>
                  <a:schemeClr val="bg1"/>
                </a:solidFill>
                <a:latin typeface="微软雅黑" panose="020B0503020204020204" pitchFamily="34" charset="-122"/>
                <a:ea typeface="微软雅黑" panose="020B0503020204020204" pitchFamily="34" charset="-122"/>
                <a:sym typeface="+mn-ea"/>
              </a:rPr>
              <a:t>年</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85" name="Straight Connector 110"/>
          <p:cNvCxnSpPr>
            <a:stCxn id="95" idx="2"/>
          </p:cNvCxnSpPr>
          <p:nvPr/>
        </p:nvCxnSpPr>
        <p:spPr>
          <a:xfrm flipH="1">
            <a:off x="5638230" y="3208234"/>
            <a:ext cx="774340" cy="903705"/>
          </a:xfrm>
          <a:prstGeom prst="line">
            <a:avLst/>
          </a:prstGeom>
          <a:noFill/>
          <a:ln w="9525" cap="flat" cmpd="sng" algn="ctr">
            <a:solidFill>
              <a:sysClr val="window" lastClr="FFFFFF">
                <a:lumMod val="50000"/>
              </a:sysClr>
            </a:solidFill>
            <a:prstDash val="sysDot"/>
          </a:ln>
          <a:effectLst/>
        </p:spPr>
      </p:cxnSp>
      <p:sp>
        <p:nvSpPr>
          <p:cNvPr id="86" name="Isosceles Triangle 114"/>
          <p:cNvSpPr/>
          <p:nvPr/>
        </p:nvSpPr>
        <p:spPr>
          <a:xfrm flipH="1">
            <a:off x="6727980" y="2626557"/>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91" name="Round Same Side Corner Rectangle 117"/>
          <p:cNvSpPr/>
          <p:nvPr/>
        </p:nvSpPr>
        <p:spPr>
          <a:xfrm rot="16200000">
            <a:off x="6251874" y="2454020"/>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95" name="矩形 94"/>
          <p:cNvSpPr/>
          <p:nvPr/>
        </p:nvSpPr>
        <p:spPr>
          <a:xfrm>
            <a:off x="5935516" y="2838902"/>
            <a:ext cx="954108"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sym typeface="+mn-ea"/>
              </a:rPr>
              <a:t>200</a:t>
            </a:r>
            <a:r>
              <a:rPr lang="en-US" altLang="zh-CN">
                <a:solidFill>
                  <a:schemeClr val="bg1"/>
                </a:solidFill>
                <a:latin typeface="微软雅黑" panose="020B0503020204020204" pitchFamily="34" charset="-122"/>
                <a:ea typeface="微软雅黑" panose="020B0503020204020204" pitchFamily="34" charset="-122"/>
                <a:sym typeface="+mn-ea"/>
              </a:rPr>
              <a:t>7</a:t>
            </a:r>
            <a:r>
              <a:rPr lang="zh-CN" altLang="en-US">
                <a:solidFill>
                  <a:schemeClr val="bg1"/>
                </a:solidFill>
                <a:latin typeface="微软雅黑" panose="020B0503020204020204" pitchFamily="34" charset="-122"/>
                <a:ea typeface="微软雅黑" panose="020B0503020204020204" pitchFamily="34" charset="-122"/>
                <a:sym typeface="+mn-ea"/>
              </a:rPr>
              <a:t>年</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97" name="Straight Connector 108"/>
          <p:cNvCxnSpPr>
            <a:stCxn id="95" idx="2"/>
            <a:endCxn id="113" idx="0"/>
          </p:cNvCxnSpPr>
          <p:nvPr/>
        </p:nvCxnSpPr>
        <p:spPr>
          <a:xfrm>
            <a:off x="6412570" y="3208234"/>
            <a:ext cx="1205507" cy="816891"/>
          </a:xfrm>
          <a:prstGeom prst="line">
            <a:avLst/>
          </a:prstGeom>
          <a:noFill/>
          <a:ln w="9525" cap="flat" cmpd="sng" algn="ctr">
            <a:solidFill>
              <a:sysClr val="window" lastClr="FFFFFF">
                <a:lumMod val="50000"/>
              </a:sysClr>
            </a:solidFill>
            <a:prstDash val="sysDot"/>
          </a:ln>
          <a:effectLst/>
        </p:spPr>
      </p:cxnSp>
      <p:sp>
        <p:nvSpPr>
          <p:cNvPr id="105" name="Isosceles Triangle 91"/>
          <p:cNvSpPr/>
          <p:nvPr/>
        </p:nvSpPr>
        <p:spPr>
          <a:xfrm rot="3600000" flipH="1">
            <a:off x="7089866" y="4236134"/>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111" name="Round Same Side Corner Rectangle 94"/>
          <p:cNvSpPr/>
          <p:nvPr/>
        </p:nvSpPr>
        <p:spPr>
          <a:xfrm rot="5400000" flipH="1">
            <a:off x="7482570" y="3647997"/>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13" name="矩形 112"/>
          <p:cNvSpPr/>
          <p:nvPr/>
        </p:nvSpPr>
        <p:spPr>
          <a:xfrm>
            <a:off x="7141023" y="4025125"/>
            <a:ext cx="954107" cy="369332"/>
          </a:xfrm>
          <a:prstGeom prst="rect">
            <a:avLst/>
          </a:prstGeom>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rPr>
              <a:t>2008</a:t>
            </a:r>
            <a:r>
              <a:rPr lang="zh-CN" altLang="en-US">
                <a:solidFill>
                  <a:schemeClr val="bg1"/>
                </a:solidFill>
                <a:latin typeface="微软雅黑" panose="020B0503020204020204" pitchFamily="34" charset="-122"/>
                <a:ea typeface="微软雅黑" panose="020B0503020204020204" pitchFamily="34" charset="-122"/>
              </a:rPr>
              <a:t>年</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114" name="Straight Connector 110"/>
          <p:cNvCxnSpPr>
            <a:stCxn id="83" idx="2"/>
            <a:endCxn id="66" idx="0"/>
          </p:cNvCxnSpPr>
          <p:nvPr/>
        </p:nvCxnSpPr>
        <p:spPr>
          <a:xfrm flipH="1">
            <a:off x="3832845" y="3208235"/>
            <a:ext cx="772168" cy="816890"/>
          </a:xfrm>
          <a:prstGeom prst="line">
            <a:avLst/>
          </a:prstGeom>
          <a:noFill/>
          <a:ln w="9525" cap="flat" cmpd="sng" algn="ctr">
            <a:solidFill>
              <a:sysClr val="window" lastClr="FFFFFF">
                <a:lumMod val="50000"/>
              </a:sysClr>
            </a:solidFill>
            <a:prstDash val="sysDot"/>
          </a:ln>
          <a:effectLst/>
        </p:spPr>
      </p:cxnSp>
      <p:sp>
        <p:nvSpPr>
          <p:cNvPr id="117" name="Isosceles Triangle 114"/>
          <p:cNvSpPr/>
          <p:nvPr/>
        </p:nvSpPr>
        <p:spPr>
          <a:xfrm flipH="1">
            <a:off x="8535537" y="2626556"/>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118" name="Round Same Side Corner Rectangle 117"/>
          <p:cNvSpPr/>
          <p:nvPr/>
        </p:nvSpPr>
        <p:spPr>
          <a:xfrm rot="16200000">
            <a:off x="8059431" y="2454019"/>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19" name="矩形 118"/>
          <p:cNvSpPr/>
          <p:nvPr/>
        </p:nvSpPr>
        <p:spPr>
          <a:xfrm>
            <a:off x="7743074" y="2838901"/>
            <a:ext cx="954108"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sym typeface="+mn-ea"/>
              </a:rPr>
              <a:t>20</a:t>
            </a:r>
            <a:r>
              <a:rPr lang="en-US" altLang="zh-CN">
                <a:solidFill>
                  <a:schemeClr val="bg1"/>
                </a:solidFill>
                <a:latin typeface="微软雅黑" panose="020B0503020204020204" pitchFamily="34" charset="-122"/>
                <a:ea typeface="微软雅黑" panose="020B0503020204020204" pitchFamily="34" charset="-122"/>
                <a:sym typeface="+mn-ea"/>
              </a:rPr>
              <a:t>11</a:t>
            </a:r>
            <a:r>
              <a:rPr lang="zh-CN" altLang="en-US">
                <a:solidFill>
                  <a:schemeClr val="bg1"/>
                </a:solidFill>
                <a:latin typeface="微软雅黑" panose="020B0503020204020204" pitchFamily="34" charset="-122"/>
                <a:ea typeface="微软雅黑" panose="020B0503020204020204" pitchFamily="34" charset="-122"/>
                <a:sym typeface="+mn-ea"/>
              </a:rPr>
              <a:t>年</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20" name="Straight Connector 110"/>
          <p:cNvCxnSpPr>
            <a:stCxn id="119" idx="2"/>
          </p:cNvCxnSpPr>
          <p:nvPr/>
        </p:nvCxnSpPr>
        <p:spPr>
          <a:xfrm flipH="1">
            <a:off x="7614420" y="3208233"/>
            <a:ext cx="605708" cy="842288"/>
          </a:xfrm>
          <a:prstGeom prst="line">
            <a:avLst/>
          </a:prstGeom>
          <a:noFill/>
          <a:ln w="9525" cap="flat" cmpd="sng" algn="ctr">
            <a:solidFill>
              <a:sysClr val="window" lastClr="FFFFFF">
                <a:lumMod val="50000"/>
              </a:sysClr>
            </a:solidFill>
            <a:prstDash val="sysDot"/>
          </a:ln>
          <a:effectLst/>
        </p:spPr>
      </p:cxnSp>
      <p:cxnSp>
        <p:nvCxnSpPr>
          <p:cNvPr id="132" name="Straight Connector 108"/>
          <p:cNvCxnSpPr>
            <a:stCxn id="119" idx="2"/>
            <a:endCxn id="142" idx="0"/>
          </p:cNvCxnSpPr>
          <p:nvPr/>
        </p:nvCxnSpPr>
        <p:spPr>
          <a:xfrm>
            <a:off x="8220128" y="3208233"/>
            <a:ext cx="1088204" cy="801423"/>
          </a:xfrm>
          <a:prstGeom prst="line">
            <a:avLst/>
          </a:prstGeom>
          <a:noFill/>
          <a:ln w="9525" cap="flat" cmpd="sng" algn="ctr">
            <a:solidFill>
              <a:sysClr val="window" lastClr="FFFFFF">
                <a:lumMod val="50000"/>
              </a:sysClr>
            </a:solidFill>
            <a:prstDash val="sysDot"/>
          </a:ln>
          <a:effectLst/>
        </p:spPr>
      </p:cxnSp>
      <p:sp>
        <p:nvSpPr>
          <p:cNvPr id="133" name="Isosceles Triangle 91"/>
          <p:cNvSpPr/>
          <p:nvPr/>
        </p:nvSpPr>
        <p:spPr>
          <a:xfrm rot="3600000" flipH="1">
            <a:off x="8786412" y="4212086"/>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134" name="Round Same Side Corner Rectangle 94"/>
          <p:cNvSpPr/>
          <p:nvPr/>
        </p:nvSpPr>
        <p:spPr>
          <a:xfrm rot="5400000" flipH="1">
            <a:off x="9179116" y="3623949"/>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cxnSp>
        <p:nvCxnSpPr>
          <p:cNvPr id="135" name="Straight Connector 110"/>
          <p:cNvCxnSpPr>
            <a:stCxn id="138" idx="2"/>
          </p:cNvCxnSpPr>
          <p:nvPr/>
        </p:nvCxnSpPr>
        <p:spPr>
          <a:xfrm flipH="1">
            <a:off x="9229623" y="3213849"/>
            <a:ext cx="508564" cy="826171"/>
          </a:xfrm>
          <a:prstGeom prst="line">
            <a:avLst/>
          </a:prstGeom>
          <a:noFill/>
          <a:ln w="9525" cap="flat" cmpd="sng" algn="ctr">
            <a:solidFill>
              <a:sysClr val="window" lastClr="FFFFFF">
                <a:lumMod val="50000"/>
              </a:sysClr>
            </a:solidFill>
            <a:prstDash val="sysDot"/>
          </a:ln>
          <a:effectLst/>
        </p:spPr>
      </p:cxnSp>
      <p:sp>
        <p:nvSpPr>
          <p:cNvPr id="136" name="Isosceles Triangle 114"/>
          <p:cNvSpPr/>
          <p:nvPr/>
        </p:nvSpPr>
        <p:spPr>
          <a:xfrm flipH="1">
            <a:off x="10179305" y="2632172"/>
            <a:ext cx="224743" cy="256242"/>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137" name="Round Same Side Corner Rectangle 117"/>
          <p:cNvSpPr/>
          <p:nvPr/>
        </p:nvSpPr>
        <p:spPr>
          <a:xfrm rot="16200000">
            <a:off x="9703199" y="2459635"/>
            <a:ext cx="283491" cy="1118206"/>
          </a:xfrm>
          <a:prstGeom prst="round2SameRect">
            <a:avLst/>
          </a:prstGeom>
          <a:solidFill>
            <a:srgbClr val="37996A"/>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38" name="矩形 137"/>
          <p:cNvSpPr/>
          <p:nvPr/>
        </p:nvSpPr>
        <p:spPr>
          <a:xfrm>
            <a:off x="9261133" y="2844517"/>
            <a:ext cx="954107" cy="369332"/>
          </a:xfrm>
          <a:prstGeom prst="rect">
            <a:avLst/>
          </a:prstGeom>
        </p:spPr>
        <p:txBody>
          <a:bodyPr wrap="none">
            <a:spAutoFit/>
          </a:bodyPr>
          <a:lstStyle/>
          <a:p>
            <a:pPr algn="ctr"/>
            <a:r>
              <a:rPr lang="en-US" altLang="zh-CN">
                <a:solidFill>
                  <a:schemeClr val="bg1"/>
                </a:solidFill>
                <a:latin typeface="微软雅黑" panose="020B0503020204020204" pitchFamily="34" charset="-122"/>
                <a:ea typeface="微软雅黑" panose="020B0503020204020204" pitchFamily="34" charset="-122"/>
              </a:rPr>
              <a:t>2017</a:t>
            </a:r>
            <a:r>
              <a:rPr lang="zh-CN" altLang="en-US">
                <a:solidFill>
                  <a:schemeClr val="bg1"/>
                </a:solidFill>
                <a:latin typeface="微软雅黑" panose="020B0503020204020204" pitchFamily="34" charset="-122"/>
                <a:ea typeface="微软雅黑" panose="020B0503020204020204" pitchFamily="34" charset="-122"/>
              </a:rPr>
              <a:t>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2" name="矩形 141"/>
          <p:cNvSpPr/>
          <p:nvPr/>
        </p:nvSpPr>
        <p:spPr>
          <a:xfrm>
            <a:off x="8831278" y="4009656"/>
            <a:ext cx="954107" cy="369332"/>
          </a:xfrm>
          <a:prstGeom prst="rect">
            <a:avLst/>
          </a:prstGeom>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rPr>
              <a:t>2016年</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48" name="矩形 147"/>
          <p:cNvSpPr/>
          <p:nvPr/>
        </p:nvSpPr>
        <p:spPr>
          <a:xfrm>
            <a:off x="552971" y="1949127"/>
            <a:ext cx="1609944" cy="646331"/>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rPr>
              <a:t>创办</a:t>
            </a:r>
            <a:r>
              <a:rPr lang="zh-CN" altLang="en-US">
                <a:latin typeface="Arial" panose="020B0604020202020204" pitchFamily="34" charset="0"/>
                <a:ea typeface="微软雅黑" panose="020B0503020204020204" pitchFamily="34" charset="-122"/>
                <a:sym typeface="Arial" panose="020B0604020202020204" pitchFamily="34" charset="0"/>
              </a:rPr>
              <a:t>广东省立第一职业学校</a:t>
            </a:r>
            <a:endParaRPr lang="zh-CN" altLang="en-US"/>
          </a:p>
        </p:txBody>
      </p:sp>
      <p:sp>
        <p:nvSpPr>
          <p:cNvPr id="149" name="矩形 148"/>
          <p:cNvSpPr/>
          <p:nvPr/>
        </p:nvSpPr>
        <p:spPr>
          <a:xfrm>
            <a:off x="719997" y="4697474"/>
            <a:ext cx="1689880" cy="923330"/>
          </a:xfrm>
          <a:prstGeom prst="rect">
            <a:avLst/>
          </a:prstGeom>
        </p:spPr>
        <p:txBody>
          <a:bodyPr wrap="square">
            <a:spAutoFit/>
          </a:bodyPr>
          <a:lstStyle/>
          <a:p>
            <a:pPr algn="ctr"/>
            <a:r>
              <a:rPr lang="zh-CN" altLang="zh-CN">
                <a:latin typeface="微软雅黑" panose="020B0503020204020204" pitchFamily="34" charset="-122"/>
                <a:ea typeface="微软雅黑" panose="020B0503020204020204" pitchFamily="34" charset="-122"/>
              </a:rPr>
              <a:t>学校升格创办</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广东轻工业学院</a:t>
            </a:r>
            <a:r>
              <a:rPr lang="en-US" altLang="zh-CN">
                <a:latin typeface="微软雅黑" panose="020B0503020204020204" pitchFamily="34" charset="-122"/>
                <a:ea typeface="微软雅黑" panose="020B0503020204020204" pitchFamily="34" charset="-122"/>
              </a:rPr>
              <a:t>”</a:t>
            </a:r>
            <a:endParaRPr lang="zh-CN" altLang="en-US"/>
          </a:p>
        </p:txBody>
      </p:sp>
      <p:sp>
        <p:nvSpPr>
          <p:cNvPr id="150" name="矩形 149"/>
          <p:cNvSpPr/>
          <p:nvPr/>
        </p:nvSpPr>
        <p:spPr>
          <a:xfrm>
            <a:off x="2195112" y="1661267"/>
            <a:ext cx="1833711" cy="922020"/>
          </a:xfrm>
          <a:prstGeom prst="rect">
            <a:avLst/>
          </a:prstGeom>
        </p:spPr>
        <p:txBody>
          <a:bodyPr wrap="square">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mn-ea"/>
              </a:rPr>
              <a:t>复办</a:t>
            </a:r>
            <a:r>
              <a:rPr lang="en-US" altLang="zh-CN">
                <a:solidFill>
                  <a:srgbClr val="000000"/>
                </a:solidFill>
                <a:latin typeface="微软雅黑" panose="020B0503020204020204" pitchFamily="34" charset="-122"/>
                <a:ea typeface="微软雅黑" panose="020B0503020204020204" pitchFamily="34" charset="-122"/>
                <a:sym typeface="+mn-ea"/>
              </a:rPr>
              <a:t>“</a:t>
            </a:r>
            <a:r>
              <a:rPr lang="zh-CN" altLang="en-US">
                <a:solidFill>
                  <a:srgbClr val="000000"/>
                </a:solidFill>
                <a:latin typeface="微软雅黑" panose="020B0503020204020204" pitchFamily="34" charset="-122"/>
                <a:ea typeface="微软雅黑" panose="020B0503020204020204" pitchFamily="34" charset="-122"/>
                <a:sym typeface="+mn-ea"/>
              </a:rPr>
              <a:t>广东轻工业学院</a:t>
            </a:r>
            <a:r>
              <a:rPr lang="en-US" altLang="zh-CN">
                <a:solidFill>
                  <a:srgbClr val="000000"/>
                </a:solidFill>
                <a:latin typeface="微软雅黑" panose="020B0503020204020204" pitchFamily="34" charset="-122"/>
                <a:ea typeface="微软雅黑" panose="020B0503020204020204" pitchFamily="34" charset="-122"/>
                <a:sym typeface="+mn-ea"/>
              </a:rPr>
              <a:t>”</a:t>
            </a:r>
            <a:r>
              <a:rPr lang="zh-CN" altLang="en-US">
                <a:solidFill>
                  <a:srgbClr val="000000"/>
                </a:solidFill>
                <a:latin typeface="微软雅黑" panose="020B0503020204020204" pitchFamily="34" charset="-122"/>
                <a:ea typeface="微软雅黑" panose="020B0503020204020204" pitchFamily="34" charset="-122"/>
                <a:sym typeface="+mn-ea"/>
              </a:rPr>
              <a:t>再次增设本科</a:t>
            </a:r>
            <a:r>
              <a:rPr lang="zh-CN" altLang="en-US">
                <a:latin typeface="微软雅黑" panose="020B0503020204020204" pitchFamily="34" charset="-122"/>
                <a:ea typeface="微软雅黑" panose="020B0503020204020204" pitchFamily="34" charset="-122"/>
                <a:sym typeface="+mn-ea"/>
              </a:rPr>
              <a:t>班</a:t>
            </a:r>
            <a:endParaRPr lang="zh-CN" altLang="en-US"/>
          </a:p>
        </p:txBody>
      </p:sp>
      <p:sp>
        <p:nvSpPr>
          <p:cNvPr id="151" name="矩形 150"/>
          <p:cNvSpPr/>
          <p:nvPr/>
        </p:nvSpPr>
        <p:spPr>
          <a:xfrm>
            <a:off x="2786360" y="4683690"/>
            <a:ext cx="1424778" cy="923330"/>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sym typeface="+mn-ea"/>
              </a:rPr>
              <a:t>学校升格为广东轻工职业技术学院</a:t>
            </a:r>
            <a:endParaRPr lang="zh-CN" altLang="en-US"/>
          </a:p>
        </p:txBody>
      </p:sp>
      <p:sp>
        <p:nvSpPr>
          <p:cNvPr id="152" name="矩形 151"/>
          <p:cNvSpPr/>
          <p:nvPr/>
        </p:nvSpPr>
        <p:spPr>
          <a:xfrm>
            <a:off x="4262722" y="1941364"/>
            <a:ext cx="1375508" cy="646331"/>
          </a:xfrm>
          <a:prstGeom prst="rect">
            <a:avLst/>
          </a:prstGeom>
        </p:spPr>
        <p:txBody>
          <a:bodyPr wrap="square">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mn-ea"/>
              </a:rPr>
              <a:t>学校开始建设南海校区</a:t>
            </a:r>
            <a:endParaRPr lang="zh-CN" altLang="en-US"/>
          </a:p>
        </p:txBody>
      </p:sp>
      <p:sp>
        <p:nvSpPr>
          <p:cNvPr id="153" name="矩形 152"/>
          <p:cNvSpPr/>
          <p:nvPr/>
        </p:nvSpPr>
        <p:spPr>
          <a:xfrm>
            <a:off x="4546005" y="4687976"/>
            <a:ext cx="1642655" cy="1477328"/>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sym typeface="+mn-ea"/>
              </a:rPr>
              <a:t>以优秀等级通过教育部高职高专院校人才培养工作水平评估</a:t>
            </a:r>
            <a:endParaRPr lang="zh-CN" altLang="en-US"/>
          </a:p>
        </p:txBody>
      </p:sp>
      <p:sp>
        <p:nvSpPr>
          <p:cNvPr id="154" name="矩形 153"/>
          <p:cNvSpPr/>
          <p:nvPr/>
        </p:nvSpPr>
        <p:spPr>
          <a:xfrm>
            <a:off x="6006607" y="1658936"/>
            <a:ext cx="1375508" cy="923330"/>
          </a:xfrm>
          <a:prstGeom prst="rect">
            <a:avLst/>
          </a:prstGeom>
        </p:spPr>
        <p:txBody>
          <a:bodyPr wrap="square">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mn-ea"/>
              </a:rPr>
              <a:t>列为省级示范性院校建设单位</a:t>
            </a:r>
            <a:endParaRPr lang="zh-CN" altLang="en-US"/>
          </a:p>
        </p:txBody>
      </p:sp>
      <p:sp>
        <p:nvSpPr>
          <p:cNvPr id="155" name="矩形 154"/>
          <p:cNvSpPr/>
          <p:nvPr/>
        </p:nvSpPr>
        <p:spPr>
          <a:xfrm>
            <a:off x="6602762" y="4702693"/>
            <a:ext cx="1424778" cy="923330"/>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rPr>
              <a:t>列为国家示范性院校建设单位</a:t>
            </a:r>
            <a:endParaRPr lang="zh-CN" altLang="en-US"/>
          </a:p>
        </p:txBody>
      </p:sp>
      <p:sp>
        <p:nvSpPr>
          <p:cNvPr id="156" name="矩形 155"/>
          <p:cNvSpPr/>
          <p:nvPr/>
        </p:nvSpPr>
        <p:spPr>
          <a:xfrm>
            <a:off x="7905389" y="1389864"/>
            <a:ext cx="1409092" cy="1198880"/>
          </a:xfrm>
          <a:prstGeom prst="rect">
            <a:avLst/>
          </a:prstGeom>
        </p:spPr>
        <p:txBody>
          <a:bodyPr wrap="square">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mn-ea"/>
              </a:rPr>
              <a:t>以优秀等级通过教育部财政部组织的示范验收</a:t>
            </a:r>
            <a:endParaRPr lang="zh-CN" altLang="en-US"/>
          </a:p>
        </p:txBody>
      </p:sp>
      <p:sp>
        <p:nvSpPr>
          <p:cNvPr id="157" name="矩形 156"/>
          <p:cNvSpPr/>
          <p:nvPr/>
        </p:nvSpPr>
        <p:spPr>
          <a:xfrm>
            <a:off x="8271552" y="4683690"/>
            <a:ext cx="1424778" cy="927374"/>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rPr>
              <a:t>列入广东省一流高职院校建设单位</a:t>
            </a:r>
            <a:endParaRPr lang="zh-CN" altLang="en-US"/>
          </a:p>
        </p:txBody>
      </p:sp>
      <p:sp>
        <p:nvSpPr>
          <p:cNvPr id="158" name="矩形 157"/>
          <p:cNvSpPr/>
          <p:nvPr/>
        </p:nvSpPr>
        <p:spPr>
          <a:xfrm>
            <a:off x="9514796" y="1396675"/>
            <a:ext cx="1968740" cy="1477328"/>
          </a:xfrm>
          <a:prstGeom prst="rect">
            <a:avLst/>
          </a:prstGeom>
        </p:spPr>
        <p:txBody>
          <a:bodyPr wrap="square">
            <a:spAutoFit/>
          </a:bodyPr>
          <a:lstStyle/>
          <a:p>
            <a:pPr algn="ctr"/>
            <a:r>
              <a:rPr lang="zh-CN" altLang="zh-CN">
                <a:latin typeface="微软雅黑" panose="020B0503020204020204" pitchFamily="34" charset="-122"/>
                <a:ea typeface="微软雅黑" panose="020B0503020204020204" pitchFamily="34" charset="-122"/>
              </a:rPr>
              <a:t>景李虎厅长</a:t>
            </a:r>
            <a:r>
              <a:rPr lang="en-US" altLang="zh-CN">
                <a:latin typeface="微软雅黑" panose="020B0503020204020204" pitchFamily="34" charset="-122"/>
                <a:ea typeface="微软雅黑" panose="020B0503020204020204" pitchFamily="34" charset="-122"/>
              </a:rPr>
              <a:t>2017</a:t>
            </a:r>
            <a:r>
              <a:rPr lang="zh-CN" altLang="zh-CN">
                <a:latin typeface="微软雅黑" panose="020B0503020204020204" pitchFamily="34" charset="-122"/>
                <a:ea typeface="微软雅黑" panose="020B0503020204020204" pitchFamily="34" charset="-122"/>
              </a:rPr>
              <a:t>年</a:t>
            </a:r>
            <a:r>
              <a:rPr lang="en-US" altLang="zh-CN">
                <a:latin typeface="微软雅黑" panose="020B0503020204020204" pitchFamily="34" charset="-122"/>
                <a:ea typeface="微软雅黑" panose="020B0503020204020204" pitchFamily="34" charset="-122"/>
              </a:rPr>
              <a:t>11</a:t>
            </a:r>
            <a:r>
              <a:rPr lang="zh-CN" altLang="zh-CN">
                <a:latin typeface="微软雅黑" panose="020B0503020204020204" pitchFamily="34" charset="-122"/>
                <a:ea typeface="微软雅黑" panose="020B0503020204020204" pitchFamily="34" charset="-122"/>
              </a:rPr>
              <a:t>月</a:t>
            </a:r>
            <a:r>
              <a:rPr lang="en-US" altLang="zh-CN">
                <a:latin typeface="微软雅黑" panose="020B0503020204020204" pitchFamily="34" charset="-122"/>
                <a:ea typeface="微软雅黑" panose="020B0503020204020204" pitchFamily="34" charset="-122"/>
              </a:rPr>
              <a:t>30</a:t>
            </a:r>
            <a:r>
              <a:rPr lang="zh-CN" altLang="zh-CN">
                <a:latin typeface="微软雅黑" panose="020B0503020204020204" pitchFamily="34" charset="-122"/>
                <a:ea typeface="微软雅黑" panose="020B0503020204020204" pitchFamily="34" charset="-122"/>
              </a:rPr>
              <a:t>日来广轻调研称“</a:t>
            </a:r>
            <a:r>
              <a:rPr lang="zh-CN" altLang="zh-CN">
                <a:solidFill>
                  <a:srgbClr val="FF0000"/>
                </a:solidFill>
                <a:latin typeface="微软雅黑" panose="020B0503020204020204" pitchFamily="34" charset="-122"/>
                <a:ea typeface="微软雅黑" panose="020B0503020204020204" pitchFamily="34" charset="-122"/>
              </a:rPr>
              <a:t>广轻又上快车道</a:t>
            </a:r>
            <a:r>
              <a:rPr lang="zh-CN" altLang="zh-CN">
                <a:latin typeface="微软雅黑" panose="020B0503020204020204" pitchFamily="34" charset="-122"/>
                <a:ea typeface="微软雅黑" panose="020B0503020204020204" pitchFamily="34" charset="-122"/>
              </a:rPr>
              <a:t>！”</a:t>
            </a:r>
            <a:endParaRPr lang="zh-CN" altLang="zh-CN">
              <a:latin typeface="微软雅黑" panose="020B0503020204020204" pitchFamily="34" charset="-122"/>
              <a:ea typeface="微软雅黑" panose="020B0503020204020204" pitchFamily="34" charset="-122"/>
            </a:endParaRPr>
          </a:p>
          <a:p>
            <a:pPr algn="ctr"/>
            <a:endParaRPr lang="zh-CN" altLang="en-US">
              <a:latin typeface="微软雅黑" panose="020B0503020204020204" pitchFamily="34" charset="-122"/>
              <a:ea typeface="微软雅黑" panose="020B0503020204020204" pitchFamily="34" charset="-122"/>
            </a:endParaRPr>
          </a:p>
        </p:txBody>
      </p:sp>
      <p:cxnSp>
        <p:nvCxnSpPr>
          <p:cNvPr id="69" name="Straight Connector 108"/>
          <p:cNvCxnSpPr>
            <a:endCxn id="74" idx="0"/>
          </p:cNvCxnSpPr>
          <p:nvPr/>
        </p:nvCxnSpPr>
        <p:spPr>
          <a:xfrm>
            <a:off x="9810443" y="3233906"/>
            <a:ext cx="1088204" cy="801423"/>
          </a:xfrm>
          <a:prstGeom prst="line">
            <a:avLst/>
          </a:prstGeom>
          <a:noFill/>
          <a:ln w="9525" cap="flat" cmpd="sng" algn="ctr">
            <a:solidFill>
              <a:sysClr val="window" lastClr="FFFFFF">
                <a:lumMod val="50000"/>
              </a:sysClr>
            </a:solidFill>
            <a:prstDash val="sysDot"/>
          </a:ln>
          <a:effectLst/>
        </p:spPr>
      </p:cxnSp>
      <p:sp>
        <p:nvSpPr>
          <p:cNvPr id="70" name="Isosceles Triangle 91"/>
          <p:cNvSpPr/>
          <p:nvPr/>
        </p:nvSpPr>
        <p:spPr>
          <a:xfrm rot="3600000" flipH="1">
            <a:off x="10376727" y="4237759"/>
            <a:ext cx="309853" cy="267065"/>
          </a:xfrm>
          <a:prstGeom prst="triangle">
            <a:avLst/>
          </a:prstGeom>
          <a:solidFill>
            <a:sysClr val="windowText" lastClr="000000">
              <a:lumMod val="65000"/>
              <a:lumOff val="35000"/>
            </a:sysClr>
          </a:solidFill>
          <a:ln w="25400" cap="flat" cmpd="sng" algn="ctr">
            <a:noFill/>
            <a:prstDash val="solid"/>
          </a:ln>
          <a:effectLst/>
        </p:spPr>
        <p:txBody>
          <a:bodyPr lIns="86709" tIns="43355" rIns="86709" bIns="43355" rtlCol="0" anchor="ctr"/>
          <a:lstStyle/>
          <a:p>
            <a:pPr algn="ctr" defTabSz="1218565">
              <a:defRPr/>
            </a:pPr>
            <a:endParaRPr lang="en-US" sz="2800" kern="0">
              <a:solidFill>
                <a:schemeClr val="bg1"/>
              </a:solidFill>
              <a:latin typeface="微软雅黑" panose="020B0503020204020204" pitchFamily="34" charset="-122"/>
              <a:ea typeface="微软雅黑" panose="020B0503020204020204" pitchFamily="34" charset="-122"/>
            </a:endParaRPr>
          </a:p>
        </p:txBody>
      </p:sp>
      <p:sp>
        <p:nvSpPr>
          <p:cNvPr id="72" name="Round Same Side Corner Rectangle 94"/>
          <p:cNvSpPr/>
          <p:nvPr/>
        </p:nvSpPr>
        <p:spPr>
          <a:xfrm rot="5400000" flipH="1">
            <a:off x="10769431" y="3649622"/>
            <a:ext cx="283489" cy="1118206"/>
          </a:xfrm>
          <a:prstGeom prst="round2SameRect">
            <a:avLst/>
          </a:prstGeom>
          <a:solidFill>
            <a:srgbClr val="31859C"/>
          </a:solidFill>
          <a:ln w="25400" cap="flat" cmpd="sng" algn="ctr">
            <a:noFill/>
            <a:prstDash val="solid"/>
          </a:ln>
          <a:effectLst/>
        </p:spPr>
        <p:txBody>
          <a:bodyPr rtlCol="0" anchor="ctr"/>
          <a:lstStyle/>
          <a:p>
            <a:pPr algn="ctr" defTabSz="12185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74" name="矩形 73"/>
          <p:cNvSpPr/>
          <p:nvPr/>
        </p:nvSpPr>
        <p:spPr>
          <a:xfrm>
            <a:off x="10350007" y="4035329"/>
            <a:ext cx="1097280" cy="368300"/>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建设目标</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9940342" y="4658914"/>
            <a:ext cx="1424778" cy="1200329"/>
          </a:xfrm>
          <a:prstGeom prst="rect">
            <a:avLst/>
          </a:prstGeom>
        </p:spPr>
        <p:txBody>
          <a:bodyPr wrap="square">
            <a:spAutoFit/>
          </a:bodyPr>
          <a:lstStyle/>
          <a:p>
            <a:pPr algn="ctr"/>
            <a:r>
              <a:rPr lang="zh-CN" altLang="en-US">
                <a:solidFill>
                  <a:srgbClr val="000000"/>
                </a:solidFill>
                <a:latin typeface="Arial" panose="020B0604020202020204" pitchFamily="34" charset="0"/>
                <a:ea typeface="微软雅黑" panose="020B0503020204020204" pitchFamily="34" charset="-122"/>
              </a:rPr>
              <a:t>建设“国内一流，世界知名”高职院校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p:nvPr/>
        </p:nvPicPr>
        <p:blipFill>
          <a:blip r:embed="rId1" cstate="print"/>
          <a:srcRect/>
          <a:stretch>
            <a:fillRect/>
          </a:stretch>
        </p:blipFill>
        <p:spPr bwMode="auto">
          <a:xfrm>
            <a:off x="1602344" y="811798"/>
            <a:ext cx="5095875" cy="3191510"/>
          </a:xfrm>
          <a:prstGeom prst="rect">
            <a:avLst/>
          </a:prstGeom>
          <a:ln>
            <a:noFill/>
          </a:ln>
          <a:effectLst>
            <a:outerShdw blurRad="190500" algn="tl" rotWithShape="0">
              <a:srgbClr val="000000">
                <a:alpha val="70000"/>
              </a:srgbClr>
            </a:outerShdw>
          </a:effectLst>
        </p:spPr>
      </p:pic>
      <p:sp>
        <p:nvSpPr>
          <p:cNvPr id="82" name="Rectangle 3"/>
          <p:cNvSpPr/>
          <p:nvPr/>
        </p:nvSpPr>
        <p:spPr>
          <a:xfrm>
            <a:off x="6122159" y="1633873"/>
            <a:ext cx="5257193" cy="668601"/>
          </a:xfrm>
          <a:prstGeom prst="rect">
            <a:avLst/>
          </a:prstGeom>
          <a:solidFill>
            <a:schemeClr val="accent5">
              <a:lumMod val="75000"/>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2"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6342882" cy="707886"/>
          </a:xfrm>
          <a:prstGeom prst="rect">
            <a:avLst/>
          </a:prstGeom>
          <a:noFill/>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国家</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重大战略 </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广东会展经济 广轻发展进程</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5"/>
          <p:cNvSpPr txBox="1"/>
          <p:nvPr/>
        </p:nvSpPr>
        <p:spPr>
          <a:xfrm>
            <a:off x="1671291" y="4354516"/>
            <a:ext cx="9604808" cy="1477328"/>
          </a:xfrm>
          <a:prstGeom prst="rect">
            <a:avLst/>
          </a:prstGeom>
          <a:noFill/>
          <a:ln>
            <a:solidFill>
              <a:srgbClr val="31859C"/>
            </a:solidFill>
          </a:ln>
        </p:spPr>
        <p:txBody>
          <a:bodyPr wrap="square">
            <a:spAutoFit/>
          </a:bodyPr>
          <a:lstStyle/>
          <a:p>
            <a:pPr marR="0" defTabSz="914400">
              <a:spcBef>
                <a:spcPts val="0"/>
              </a:spcBef>
              <a:buClrTx/>
              <a:buSzTx/>
              <a:buFontTx/>
              <a:buNone/>
              <a:defRPr/>
            </a:pPr>
            <a:endParaRPr kumimoji="0" lang="en-US" altLang="zh-CN" kern="1200" cap="none" spc="0" normalizeH="0" baseline="0" noProof="0">
              <a:solidFill>
                <a:schemeClr val="tx1"/>
              </a:solidFill>
              <a:latin typeface="微软雅黑" panose="020B0503020204020204" pitchFamily="34" charset="-122"/>
              <a:ea typeface="微软雅黑" panose="020B0503020204020204" pitchFamily="34" charset="-122"/>
            </a:endParaRPr>
          </a:p>
          <a:p>
            <a:pPr marR="0" defTabSz="914400">
              <a:spcBef>
                <a:spcPts val="0"/>
              </a:spcBef>
              <a:buClrTx/>
              <a:buSzTx/>
              <a:buFontTx/>
              <a:buNone/>
              <a:defRPr/>
            </a:pPr>
            <a:endParaRPr lang="en-US" altLang="zh-CN">
              <a:latin typeface="微软雅黑" panose="020B0503020204020204" pitchFamily="34" charset="-122"/>
              <a:ea typeface="微软雅黑" panose="020B0503020204020204" pitchFamily="34" charset="-122"/>
            </a:endParaRPr>
          </a:p>
          <a:p>
            <a:pPr marR="0" defTabSz="914400">
              <a:spcBef>
                <a:spcPts val="0"/>
              </a:spcBef>
              <a:buClrTx/>
              <a:buSzTx/>
              <a:buFontTx/>
              <a:buNone/>
              <a:defRPr/>
            </a:pPr>
            <a:r>
              <a:rPr kumimoji="0" lang="zh-CN" altLang="zh-CN" kern="1200" cap="none" spc="0" normalizeH="0" baseline="0" noProof="0">
                <a:solidFill>
                  <a:schemeClr val="tx1"/>
                </a:solidFill>
                <a:latin typeface="微软雅黑" panose="020B0503020204020204" pitchFamily="34" charset="-122"/>
                <a:ea typeface="微软雅黑" panose="020B0503020204020204" pitchFamily="34" charset="-122"/>
              </a:rPr>
              <a:t>教育部</a:t>
            </a:r>
            <a:r>
              <a:rPr kumimoji="0" lang="zh-CN" altLang="zh-CN" kern="1200" cap="none" spc="0" normalizeH="0" baseline="0" noProof="0" dirty="0">
                <a:solidFill>
                  <a:schemeClr val="tx1"/>
                </a:solidFill>
                <a:latin typeface="微软雅黑" panose="020B0503020204020204" pitchFamily="34" charset="-122"/>
                <a:ea typeface="微软雅黑" panose="020B0503020204020204" pitchFamily="34" charset="-122"/>
              </a:rPr>
              <a:t>职业教育与成人教育司王继平</a:t>
            </a:r>
            <a:r>
              <a:rPr kumimoji="0" lang="zh-CN" altLang="zh-CN" kern="1200" cap="none" spc="0" normalizeH="0" baseline="0" noProof="0">
                <a:solidFill>
                  <a:schemeClr val="tx1"/>
                </a:solidFill>
                <a:latin typeface="微软雅黑" panose="020B0503020204020204" pitchFamily="34" charset="-122"/>
                <a:ea typeface="微软雅黑" panose="020B0503020204020204" pitchFamily="34" charset="-122"/>
              </a:rPr>
              <a:t>司长</a:t>
            </a:r>
            <a:r>
              <a:rPr kumimoji="0" lang="zh-CN" altLang="en-US" kern="1200" cap="none" spc="0" normalizeH="0" baseline="0" noProof="0">
                <a:solidFill>
                  <a:schemeClr val="tx1"/>
                </a:solidFill>
                <a:latin typeface="微软雅黑" panose="020B0503020204020204" pitchFamily="34" charset="-122"/>
                <a:ea typeface="微软雅黑" panose="020B0503020204020204" pitchFamily="34" charset="-122"/>
              </a:rPr>
              <a:t>：</a:t>
            </a:r>
            <a:endParaRPr kumimoji="0" lang="zh-CN" altLang="en-US" kern="1200" cap="none" spc="0" normalizeH="0" baseline="0" noProof="0" dirty="0">
              <a:solidFill>
                <a:schemeClr val="tx1"/>
              </a:solidFill>
              <a:latin typeface="微软雅黑" panose="020B0503020204020204" pitchFamily="34" charset="-122"/>
              <a:ea typeface="微软雅黑" panose="020B0503020204020204" pitchFamily="34" charset="-122"/>
            </a:endParaRPr>
          </a:p>
          <a:p>
            <a:pPr marR="0" defTabSz="914400">
              <a:spcBef>
                <a:spcPts val="0"/>
              </a:spcBef>
              <a:buClrTx/>
              <a:buSzTx/>
              <a:buFontTx/>
              <a:buNone/>
              <a:defRPr/>
            </a:pPr>
            <a:r>
              <a:rPr kumimoji="0" lang="zh-CN" altLang="zh-CN" kern="1200" cap="none" spc="0" normalizeH="0" baseline="0" noProof="0" dirty="0">
                <a:solidFill>
                  <a:schemeClr val="tx1"/>
                </a:solidFill>
                <a:latin typeface="微软雅黑" panose="020B0503020204020204" pitchFamily="34" charset="-122"/>
                <a:ea typeface="微软雅黑" panose="020B0503020204020204" pitchFamily="34" charset="-122"/>
              </a:rPr>
              <a:t> </a:t>
            </a:r>
            <a:r>
              <a:rPr kumimoji="0" lang="en-US" altLang="zh-CN" kern="1200" cap="none" spc="0" normalizeH="0" baseline="0" noProof="0" dirty="0">
                <a:solidFill>
                  <a:schemeClr val="tx1"/>
                </a:solidFill>
                <a:latin typeface="微软雅黑" panose="020B0503020204020204" pitchFamily="34" charset="-122"/>
                <a:ea typeface="微软雅黑" panose="020B0503020204020204" pitchFamily="34" charset="-122"/>
              </a:rPr>
              <a:t>   </a:t>
            </a:r>
            <a:r>
              <a:rPr kumimoji="0" lang="zh-CN" altLang="zh-CN" kern="1200" cap="none" spc="0" normalizeH="0" baseline="0" noProof="0" dirty="0">
                <a:solidFill>
                  <a:schemeClr val="tx1"/>
                </a:solidFill>
                <a:latin typeface="微软雅黑" panose="020B0503020204020204" pitchFamily="34" charset="-122"/>
                <a:ea typeface="微软雅黑" panose="020B0503020204020204" pitchFamily="34" charset="-122"/>
              </a:rPr>
              <a:t>“要打造一批‘</a:t>
            </a:r>
            <a:r>
              <a:rPr kumimoji="0" lang="zh-CN" altLang="zh-CN" b="1" kern="1200" cap="none" spc="0" normalizeH="0" baseline="0" noProof="0" dirty="0">
                <a:solidFill>
                  <a:srgbClr val="C0504D"/>
                </a:solidFill>
                <a:latin typeface="微软雅黑" panose="020B0503020204020204" pitchFamily="34" charset="-122"/>
                <a:ea typeface="微软雅黑" panose="020B0503020204020204" pitchFamily="34" charset="-122"/>
              </a:rPr>
              <a:t>本地离不开、业内都认同、国际能交流</a:t>
            </a:r>
            <a:r>
              <a:rPr kumimoji="0" lang="zh-CN" altLang="zh-CN" kern="1200" cap="none" spc="0" normalizeH="0" baseline="0" noProof="0" dirty="0">
                <a:solidFill>
                  <a:schemeClr val="tx1"/>
                </a:solidFill>
                <a:latin typeface="微软雅黑" panose="020B0503020204020204" pitchFamily="34" charset="-122"/>
                <a:ea typeface="微软雅黑" panose="020B0503020204020204" pitchFamily="34" charset="-122"/>
              </a:rPr>
              <a:t>’的具有中国特色的高水平高职学校和专业，输出中国方案，形成世界标准</a:t>
            </a:r>
            <a:r>
              <a:rPr kumimoji="0" lang="zh-CN" altLang="zh-CN" kern="1200" cap="none" spc="0" normalizeH="0" baseline="0" noProof="0">
                <a:solidFill>
                  <a:schemeClr val="tx1"/>
                </a:solidFill>
                <a:latin typeface="微软雅黑" panose="020B0503020204020204" pitchFamily="34" charset="-122"/>
                <a:ea typeface="微软雅黑" panose="020B0503020204020204" pitchFamily="34" charset="-122"/>
              </a:rPr>
              <a:t>”</a:t>
            </a:r>
            <a:r>
              <a:rPr kumimoji="0" lang="zh-CN" altLang="en-US" kern="1200" cap="none" spc="0" normalizeH="0" baseline="0" noProof="0">
                <a:solidFill>
                  <a:schemeClr val="tx1"/>
                </a:solidFill>
                <a:latin typeface="微软雅黑" panose="020B0503020204020204" pitchFamily="34" charset="-122"/>
                <a:ea typeface="微软雅黑" panose="020B0503020204020204" pitchFamily="34" charset="-122"/>
              </a:rPr>
              <a:t>。</a:t>
            </a:r>
            <a:endParaRPr kumimoji="0" lang="zh-CN" altLang="en-US" kern="1200" cap="none" spc="0" normalizeH="0" baseline="0" noProof="0"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6179770" y="1783972"/>
            <a:ext cx="5277052" cy="369324"/>
          </a:xfrm>
          <a:prstGeom prst="rect">
            <a:avLst/>
          </a:prstGeom>
        </p:spPr>
        <p:txBody>
          <a:bodyPr wrap="square" lIns="91431" tIns="45716" rIns="91431" bIns="45716">
            <a:spAutoFit/>
          </a:bodyPr>
          <a:lstStyle/>
          <a:p>
            <a:r>
              <a:rPr lang="zh-CN" altLang="en-US">
                <a:solidFill>
                  <a:schemeClr val="bg1"/>
                </a:solidFill>
                <a:latin typeface="微软雅黑" panose="020B0503020204020204" pitchFamily="34" charset="-122"/>
                <a:ea typeface="微软雅黑" panose="020B0503020204020204" pitchFamily="34" charset="-122"/>
              </a:rPr>
              <a:t>初心不变：为会展师生谋幸福，为会展产业谋发展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5" name="Rectangle 3"/>
          <p:cNvSpPr/>
          <p:nvPr/>
        </p:nvSpPr>
        <p:spPr>
          <a:xfrm>
            <a:off x="6122159" y="2759764"/>
            <a:ext cx="5257193" cy="668601"/>
          </a:xfrm>
          <a:prstGeom prst="rect">
            <a:avLst/>
          </a:prstGeom>
          <a:solidFill>
            <a:schemeClr val="accent2">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6" name="矩形 75"/>
          <p:cNvSpPr/>
          <p:nvPr/>
        </p:nvSpPr>
        <p:spPr>
          <a:xfrm>
            <a:off x="6180137" y="2909754"/>
            <a:ext cx="4988295" cy="369324"/>
          </a:xfrm>
          <a:prstGeom prst="rect">
            <a:avLst/>
          </a:prstGeom>
        </p:spPr>
        <p:txBody>
          <a:bodyPr wrap="square" lIns="91431" tIns="45716" rIns="91431" bIns="45716">
            <a:spAutoFit/>
          </a:bodyPr>
          <a:lstStyle/>
          <a:p>
            <a:r>
              <a:rPr lang="zh-CN" altLang="en-US">
                <a:solidFill>
                  <a:schemeClr val="bg1"/>
                </a:solidFill>
                <a:latin typeface="微软雅黑" panose="020B0503020204020204" pitchFamily="34" charset="-122"/>
                <a:ea typeface="微软雅黑" panose="020B0503020204020204" pitchFamily="34" charset="-122"/>
              </a:rPr>
              <a:t>使命召唤：会展专业站起来、亮起来、强起来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7" name="Freeform 12"/>
          <p:cNvSpPr/>
          <p:nvPr/>
        </p:nvSpPr>
        <p:spPr bwMode="auto">
          <a:xfrm>
            <a:off x="1608509" y="431276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lumMod val="75000"/>
            </a:schemeClr>
          </a:solidFill>
          <a:ln>
            <a:noFill/>
          </a:ln>
        </p:spPr>
        <p:txBody>
          <a:bodyPr/>
          <a:lstStyle/>
          <a:p>
            <a:endParaRPr lang="zh-CN" altLang="en-US">
              <a:solidFill>
                <a:schemeClr val="tx1">
                  <a:lumMod val="50000"/>
                  <a:lumOff val="50000"/>
                </a:schemeClr>
              </a:solidFill>
            </a:endParaRPr>
          </a:p>
        </p:txBody>
      </p:sp>
      <p:sp>
        <p:nvSpPr>
          <p:cNvPr id="78" name="Freeform 12"/>
          <p:cNvSpPr/>
          <p:nvPr/>
        </p:nvSpPr>
        <p:spPr bwMode="auto">
          <a:xfrm flipH="1" flipV="1">
            <a:off x="10850360" y="5409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lumMod val="75000"/>
            </a:schemeClr>
          </a:solidFill>
          <a:ln>
            <a:noFill/>
          </a:ln>
        </p:spPr>
        <p:txBody>
          <a:bodyPr/>
          <a:lstStyle/>
          <a:p>
            <a:endParaRPr lang="zh-CN" altLang="en-US">
              <a:solidFill>
                <a:schemeClr val="tx1">
                  <a:lumMod val="50000"/>
                  <a:lumOff val="50000"/>
                </a:schemeClr>
              </a:solidFill>
            </a:endParaRPr>
          </a:p>
        </p:txBody>
      </p:sp>
      <p:sp>
        <p:nvSpPr>
          <p:cNvPr id="80" name="TextBox 25"/>
          <p:cNvSpPr txBox="1"/>
          <p:nvPr/>
        </p:nvSpPr>
        <p:spPr>
          <a:xfrm>
            <a:off x="1824967" y="4421154"/>
            <a:ext cx="8545239" cy="521970"/>
          </a:xfrm>
          <a:prstGeom prst="rect">
            <a:avLst/>
          </a:prstGeom>
          <a:noFill/>
        </p:spPr>
        <p:txBody>
          <a:bodyPr wrap="square" rtlCol="0">
            <a:spAutoFit/>
          </a:bodyPr>
          <a:lstStyle/>
          <a:p>
            <a:pPr algn="ctr">
              <a:defRPr/>
            </a:pP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高等职业教育创新发展行动计划（</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rPr>
              <a:t>2015-2018</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年）</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defRPr/>
            </a:pP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教职成</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mn-ea"/>
              </a:rPr>
              <a:t>[2015] 9</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74"/>
                                        </p:tgtEl>
                                        <p:attrNameLst>
                                          <p:attrName>style.visibility</p:attrName>
                                        </p:attrNameLst>
                                      </p:cBhvr>
                                      <p:to>
                                        <p:strVal val="visible"/>
                                      </p:to>
                                    </p:set>
                                    <p:animEffect transition="in" filter="randombar(horizontal)">
                                      <p:cBhvr>
                                        <p:cTn id="18" dur="400"/>
                                        <p:tgtEl>
                                          <p:spTgt spid="74"/>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right)">
                                      <p:cBhvr>
                                        <p:cTn id="22" dur="500"/>
                                        <p:tgtEl>
                                          <p:spTgt spid="75"/>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400"/>
                                        <p:tgtEl>
                                          <p:spTgt spid="76"/>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35" presetClass="path" presetSubtype="0" accel="50000" decel="50000" fill="hold" grpId="1" nodeType="withEffect">
                                  <p:stCondLst>
                                    <p:cond delay="0"/>
                                  </p:stCondLst>
                                  <p:childTnLst>
                                    <p:animMotion origin="layout" path="M -3.56836E-6 -3.7037E-7 L 0.36686 0.15278 " pathEditMode="relative" rAng="0" ptsTypes="AA">
                                      <p:cBhvr>
                                        <p:cTn id="30" dur="500" spd="-99900" fill="hold"/>
                                        <p:tgtEl>
                                          <p:spTgt spid="77"/>
                                        </p:tgtEl>
                                        <p:attrNameLst>
                                          <p:attrName>ppt_x</p:attrName>
                                          <p:attrName>ppt_y</p:attrName>
                                        </p:attrNameLst>
                                      </p:cBhvr>
                                      <p:rCtr x="18343" y="7639"/>
                                    </p:animMotion>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35" presetClass="path" presetSubtype="0" accel="50000" decel="50000" fill="hold" grpId="1" nodeType="withEffect">
                                  <p:stCondLst>
                                    <p:cond delay="0"/>
                                  </p:stCondLst>
                                  <p:childTnLst>
                                    <p:animMotion origin="layout" path="M 7.85742E-7 -3.33333E-6 L -0.39495 -0.11018 " pathEditMode="relative" rAng="0" ptsTypes="AA">
                                      <p:cBhvr>
                                        <p:cTn id="34" dur="500" spd="-99900" fill="hold"/>
                                        <p:tgtEl>
                                          <p:spTgt spid="78"/>
                                        </p:tgtEl>
                                        <p:attrNameLst>
                                          <p:attrName>ppt_x</p:attrName>
                                          <p:attrName>ppt_y</p:attrName>
                                        </p:attrNameLst>
                                      </p:cBhvr>
                                      <p:rCtr x="-19748" y="-5509"/>
                                    </p:animMotion>
                                  </p:childTnLst>
                                </p:cTn>
                              </p:par>
                            </p:childTnLst>
                          </p:cTn>
                        </p:par>
                        <p:par>
                          <p:cTn id="35" fill="hold">
                            <p:stCondLst>
                              <p:cond delay="2000"/>
                            </p:stCondLst>
                            <p:childTnLst>
                              <p:par>
                                <p:cTn id="36" presetID="18" presetClass="entr" presetSubtype="3" fill="hold" grpId="0"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strips(upRight)">
                                      <p:cBhvr>
                                        <p:cTn id="38" dur="500"/>
                                        <p:tgtEl>
                                          <p:spTgt spid="80"/>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ldLvl="0" animBg="1"/>
      <p:bldP spid="27" grpId="0"/>
      <p:bldP spid="70" grpId="0" animBg="1"/>
      <p:bldP spid="74" grpId="0"/>
      <p:bldP spid="75" grpId="0" bldLvl="0" animBg="1"/>
      <p:bldP spid="76" grpId="0"/>
      <p:bldP spid="77" grpId="0" animBg="1"/>
      <p:bldP spid="77" grpId="1" animBg="1"/>
      <p:bldP spid="78" grpId="0" animBg="1"/>
      <p:bldP spid="78" grpId="1" animBg="1"/>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6342882" cy="398780"/>
          </a:xfrm>
          <a:prstGeom prst="rect">
            <a:avLst/>
          </a:prstGeom>
          <a:noFill/>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二、品牌特色建设</a:t>
            </a:r>
            <a:endParaRPr lang="zh-CN" altLang="en-US" sz="2000" b="1">
              <a:solidFill>
                <a:schemeClr val="tx1">
                  <a:lumMod val="75000"/>
                  <a:lumOff val="25000"/>
                </a:schemeClr>
              </a:solidFill>
              <a:latin typeface="微软雅黑" panose="020B0503020204020204" pitchFamily="34" charset="-122"/>
              <a:sym typeface="Calibri" panose="020F0502020204030204" pitchFamily="34" charset="0"/>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17267" y="908720"/>
            <a:ext cx="6340197" cy="461665"/>
          </a:xfrm>
          <a:prstGeom prst="rect">
            <a:avLst/>
          </a:prstGeom>
        </p:spPr>
        <p:txBody>
          <a:bodyPr wrap="none">
            <a:spAutoFit/>
          </a:bodyPr>
          <a:lstStyle/>
          <a:p>
            <a:pPr algn="ctr" eaLnBrk="0" hangingPunct="0"/>
            <a:r>
              <a:rPr lang="zh-CN" altLang="en-US" sz="2400" b="1" dirty="0">
                <a:solidFill>
                  <a:srgbClr val="31859C"/>
                </a:solidFill>
                <a:latin typeface="微软雅黑" panose="020B0503020204020204" pitchFamily="34" charset="-122"/>
                <a:ea typeface="微软雅黑" panose="020B0503020204020204" pitchFamily="34" charset="-122"/>
              </a:rPr>
              <a:t>产教深度融合、特色鲜明、高水平、全省一流</a:t>
            </a:r>
            <a:endParaRPr lang="zh-CN" altLang="en-US" sz="2400" b="1" dirty="0">
              <a:solidFill>
                <a:srgbClr val="31859C"/>
              </a:solidFill>
              <a:latin typeface="微软雅黑" panose="020B0503020204020204" pitchFamily="34" charset="-122"/>
              <a:ea typeface="微软雅黑" panose="020B0503020204020204" pitchFamily="34" charset="-122"/>
            </a:endParaRPr>
          </a:p>
        </p:txBody>
      </p:sp>
      <p:sp>
        <p:nvSpPr>
          <p:cNvPr id="22" name="矩形 5"/>
          <p:cNvSpPr/>
          <p:nvPr/>
        </p:nvSpPr>
        <p:spPr>
          <a:xfrm rot="2919292">
            <a:off x="6378054" y="3040480"/>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5"/>
          <p:cNvSpPr/>
          <p:nvPr/>
        </p:nvSpPr>
        <p:spPr>
          <a:xfrm rot="18719445">
            <a:off x="5244733" y="2974325"/>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697800" y="2433541"/>
            <a:ext cx="1008112" cy="1008112"/>
            <a:chOff x="4416945" y="2276872"/>
            <a:chExt cx="1008112" cy="1008112"/>
          </a:xfrm>
        </p:grpSpPr>
        <p:sp>
          <p:nvSpPr>
            <p:cNvPr id="25" name="椭圆 24"/>
            <p:cNvSpPr/>
            <p:nvPr/>
          </p:nvSpPr>
          <p:spPr>
            <a:xfrm>
              <a:off x="4416945" y="2276872"/>
              <a:ext cx="1008112" cy="10081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5571351" y="3225629"/>
            <a:ext cx="1285817" cy="1285817"/>
            <a:chOff x="5290496" y="3068960"/>
            <a:chExt cx="1285817" cy="1285817"/>
          </a:xfrm>
        </p:grpSpPr>
        <p:sp>
          <p:nvSpPr>
            <p:cNvPr id="30" name="椭圆 29"/>
            <p:cNvSpPr/>
            <p:nvPr/>
          </p:nvSpPr>
          <p:spPr>
            <a:xfrm>
              <a:off x="5290496" y="3068960"/>
              <a:ext cx="1285817" cy="12858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738482" y="2034455"/>
            <a:ext cx="1512168" cy="1512168"/>
            <a:chOff x="6457627" y="1877786"/>
            <a:chExt cx="1512168" cy="1512168"/>
          </a:xfrm>
        </p:grpSpPr>
        <p:sp>
          <p:nvSpPr>
            <p:cNvPr id="33" name="椭圆 32"/>
            <p:cNvSpPr/>
            <p:nvPr/>
          </p:nvSpPr>
          <p:spPr>
            <a:xfrm>
              <a:off x="6457627" y="1877786"/>
              <a:ext cx="1512168" cy="1512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5" name="弧形 34"/>
          <p:cNvSpPr/>
          <p:nvPr/>
        </p:nvSpPr>
        <p:spPr>
          <a:xfrm rot="15231781">
            <a:off x="4457387" y="2299095"/>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p:nvPr/>
        </p:nvSpPr>
        <p:spPr>
          <a:xfrm rot="8176387">
            <a:off x="5500050" y="3206307"/>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椭圆 36"/>
          <p:cNvSpPr/>
          <p:nvPr/>
        </p:nvSpPr>
        <p:spPr>
          <a:xfrm>
            <a:off x="4941704" y="2165823"/>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标题 4"/>
          <p:cNvSpPr txBox="1"/>
          <p:nvPr/>
        </p:nvSpPr>
        <p:spPr>
          <a:xfrm>
            <a:off x="4898825" y="2176525"/>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01</a:t>
            </a:r>
            <a:endParaRPr lang="en-US" altLang="zh-CN" sz="1600" b="1" dirty="0">
              <a:solidFill>
                <a:schemeClr val="bg1"/>
              </a:solidFill>
              <a:latin typeface="Impact MT Std" pitchFamily="34" charset="0"/>
              <a:ea typeface="微软雅黑" panose="020B0503020204020204" pitchFamily="34" charset="-122"/>
            </a:endParaRPr>
          </a:p>
        </p:txBody>
      </p:sp>
      <p:sp>
        <p:nvSpPr>
          <p:cNvPr id="39" name="椭圆 38"/>
          <p:cNvSpPr/>
          <p:nvPr/>
        </p:nvSpPr>
        <p:spPr>
          <a:xfrm>
            <a:off x="5471467" y="415103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4"/>
          <p:cNvSpPr txBox="1"/>
          <p:nvPr/>
        </p:nvSpPr>
        <p:spPr>
          <a:xfrm>
            <a:off x="5428588" y="416173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02</a:t>
            </a:r>
            <a:endParaRPr lang="en-US" altLang="zh-CN" sz="1600" b="1" dirty="0">
              <a:solidFill>
                <a:schemeClr val="bg1"/>
              </a:solidFill>
              <a:latin typeface="Impact MT Std" pitchFamily="34" charset="0"/>
              <a:ea typeface="微软雅黑" panose="020B0503020204020204" pitchFamily="34" charset="-122"/>
            </a:endParaRPr>
          </a:p>
        </p:txBody>
      </p:sp>
      <p:sp>
        <p:nvSpPr>
          <p:cNvPr id="41" name="椭圆 40"/>
          <p:cNvSpPr/>
          <p:nvPr/>
        </p:nvSpPr>
        <p:spPr>
          <a:xfrm>
            <a:off x="7559699" y="1785469"/>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标题 4"/>
          <p:cNvSpPr txBox="1"/>
          <p:nvPr/>
        </p:nvSpPr>
        <p:spPr>
          <a:xfrm>
            <a:off x="7516820" y="1796171"/>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03</a:t>
            </a:r>
            <a:endParaRPr lang="en-US" altLang="zh-CN" sz="1600" b="1" dirty="0">
              <a:solidFill>
                <a:schemeClr val="bg1"/>
              </a:solidFill>
              <a:latin typeface="Impact MT Std" pitchFamily="34" charset="0"/>
              <a:ea typeface="微软雅黑" panose="020B0503020204020204" pitchFamily="34" charset="-122"/>
            </a:endParaRPr>
          </a:p>
        </p:txBody>
      </p:sp>
      <p:sp>
        <p:nvSpPr>
          <p:cNvPr id="43" name="矩形 42"/>
          <p:cNvSpPr/>
          <p:nvPr/>
        </p:nvSpPr>
        <p:spPr>
          <a:xfrm>
            <a:off x="1201043" y="1700808"/>
            <a:ext cx="2385512" cy="400101"/>
          </a:xfrm>
          <a:prstGeom prst="rect">
            <a:avLst/>
          </a:prstGeom>
        </p:spPr>
        <p:txBody>
          <a:bodyPr wrap="square" lIns="91431" tIns="45716" rIns="91431" bIns="45716">
            <a:spAutoFit/>
          </a:bodyPr>
          <a:lstStyle/>
          <a:p>
            <a:pPr fontAlgn="auto">
              <a:spcBef>
                <a:spcPts val="0"/>
              </a:spcBef>
              <a:spcAft>
                <a:spcPts val="0"/>
              </a:spcAft>
              <a:defRPr/>
            </a:pPr>
            <a:r>
              <a:rPr lang="zh-CN" altLang="en-US" sz="2000" b="1" kern="100">
                <a:solidFill>
                  <a:srgbClr val="000000"/>
                </a:solidFill>
                <a:latin typeface="微软雅黑" panose="020B0503020204020204" pitchFamily="34" charset="-122"/>
                <a:ea typeface="微软雅黑" panose="020B0503020204020204" pitchFamily="34" charset="-122"/>
              </a:rPr>
              <a:t>行业背景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1200355" y="2095814"/>
            <a:ext cx="3169039" cy="28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eaLnBrk="0" hangingPunct="0">
              <a:buFont typeface="Arial" panose="020B0604020202020204" pitchFamily="34" charset="0"/>
              <a:buChar char="•"/>
            </a:pPr>
            <a:r>
              <a:rPr lang="en-US" altLang="zh-CN"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a:t>
            </a: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一带一路</a:t>
            </a:r>
            <a:r>
              <a:rPr lang="en-US" altLang="zh-CN"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a:t>
            </a: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国家战略</a:t>
            </a:r>
            <a:endPar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粤港澳</a:t>
            </a:r>
            <a:r>
              <a:rPr lang="zh-CN" altLang="zh-CN"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大湾区会展经济共同体</a:t>
            </a:r>
            <a:endParaRPr lang="zh-CN" altLang="zh-CN"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广州建设国际会展中心城市</a:t>
            </a:r>
            <a:endPar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以广交会为核心的琶洲国际会展商务区建设</a:t>
            </a:r>
            <a:endPar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琶洲互联网创新集聚区建设</a:t>
            </a:r>
            <a:endPar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p:txBody>
      </p:sp>
      <p:sp>
        <p:nvSpPr>
          <p:cNvPr id="45" name="矩形 44"/>
          <p:cNvSpPr/>
          <p:nvPr/>
        </p:nvSpPr>
        <p:spPr>
          <a:xfrm>
            <a:off x="4092214" y="4883845"/>
            <a:ext cx="2146270" cy="400101"/>
          </a:xfrm>
          <a:prstGeom prst="rect">
            <a:avLst/>
          </a:prstGeom>
        </p:spPr>
        <p:txBody>
          <a:bodyPr wrap="square" lIns="91431" tIns="45716" rIns="91431" bIns="45716">
            <a:spAutoFit/>
          </a:bodyPr>
          <a:lstStyle/>
          <a:p>
            <a:pPr fontAlgn="auto">
              <a:spcBef>
                <a:spcPts val="0"/>
              </a:spcBef>
              <a:spcAft>
                <a:spcPts val="0"/>
              </a:spcAft>
              <a:defRPr/>
            </a:pPr>
            <a:r>
              <a:rPr lang="zh-CN" altLang="en-US" sz="2000" b="1" kern="100" dirty="0">
                <a:solidFill>
                  <a:srgbClr val="000000"/>
                </a:solidFill>
                <a:latin typeface="微软雅黑" panose="020B0503020204020204" pitchFamily="34" charset="-122"/>
                <a:ea typeface="微软雅黑" panose="020B0503020204020204" pitchFamily="34" charset="-122"/>
                <a:cs typeface="lucida Grande"/>
              </a:rPr>
              <a:t>学校特色</a:t>
            </a:r>
            <a:endParaRPr lang="zh-CN" altLang="en-US" sz="2000" b="1" kern="100" dirty="0">
              <a:solidFill>
                <a:srgbClr val="000000"/>
              </a:solidFill>
              <a:latin typeface="微软雅黑" panose="020B0503020204020204" pitchFamily="34" charset="-122"/>
              <a:ea typeface="微软雅黑" panose="020B0503020204020204" pitchFamily="34" charset="-122"/>
              <a:cs typeface="lucida Grande"/>
            </a:endParaRPr>
          </a:p>
        </p:txBody>
      </p:sp>
      <p:sp>
        <p:nvSpPr>
          <p:cNvPr id="46" name="矩形 47"/>
          <p:cNvSpPr>
            <a:spLocks noChangeArrowheads="1"/>
          </p:cNvSpPr>
          <p:nvPr/>
        </p:nvSpPr>
        <p:spPr bwMode="auto">
          <a:xfrm>
            <a:off x="4091527" y="5278851"/>
            <a:ext cx="3374212" cy="13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eaLnBrk="0" hangingPunct="0">
              <a:buFont typeface="Arial" panose="020B0604020202020204" pitchFamily="34" charset="0"/>
              <a:buChar cha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学校“十三五”发展规划</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0" hangingPunct="0">
              <a:buFont typeface="Arial" panose="020B0604020202020204" pitchFamily="34" charset="0"/>
              <a:buChar cha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创新强校工程</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0" hangingPunct="0">
              <a:buFont typeface="Arial" panose="020B0604020202020204" pitchFamily="34" charset="0"/>
              <a:buChar cha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毗邻琶洲地理优势</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0" hangingPunct="0">
              <a:buFont typeface="Arial" panose="020B0604020202020204" pitchFamily="34" charset="0"/>
              <a:buChar cha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国际化办学方针</a:t>
            </a:r>
            <a:endParaRPr lang="zh-CN" altLang="en-US" sz="1800" dirty="0">
              <a:solidFill>
                <a:schemeClr val="tx1">
                  <a:lumMod val="75000"/>
                  <a:lumOff val="25000"/>
                </a:schemeClr>
              </a:solidFill>
              <a:sym typeface="微软雅黑" panose="020B0503020204020204" pitchFamily="34" charset="-122"/>
            </a:endParaRPr>
          </a:p>
        </p:txBody>
      </p:sp>
      <p:sp>
        <p:nvSpPr>
          <p:cNvPr id="47" name="矩形 46"/>
          <p:cNvSpPr/>
          <p:nvPr/>
        </p:nvSpPr>
        <p:spPr>
          <a:xfrm>
            <a:off x="8388953" y="2736960"/>
            <a:ext cx="2276396" cy="400101"/>
          </a:xfrm>
          <a:prstGeom prst="rect">
            <a:avLst/>
          </a:prstGeom>
        </p:spPr>
        <p:txBody>
          <a:bodyPr wrap="square" lIns="91431" tIns="45716" rIns="91431" bIns="45716">
            <a:spAutoFit/>
          </a:bodyPr>
          <a:lstStyle/>
          <a:p>
            <a:pPr fontAlgn="auto">
              <a:spcBef>
                <a:spcPts val="0"/>
              </a:spcBef>
              <a:spcAft>
                <a:spcPts val="0"/>
              </a:spcAft>
              <a:defRPr/>
            </a:pPr>
            <a:r>
              <a:rPr lang="zh-CN" altLang="en-US" sz="2000" b="1" kern="100">
                <a:solidFill>
                  <a:srgbClr val="000000"/>
                </a:solidFill>
                <a:latin typeface="微软雅黑" panose="020B0503020204020204" pitchFamily="34" charset="-122"/>
                <a:ea typeface="微软雅黑" panose="020B0503020204020204" pitchFamily="34" charset="-122"/>
                <a:cs typeface="lucida Grande"/>
              </a:rPr>
              <a:t>专业特色</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8388266" y="3131966"/>
            <a:ext cx="3388800" cy="214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以“本土化培养、国际化办学”为建设思路</a:t>
            </a:r>
            <a:endParaRPr lang="en-US"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凝练“</a:t>
            </a:r>
            <a:r>
              <a:rPr lang="zh-CN" altLang="en-US" sz="1800" b="1"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立足本土、接轨国际</a:t>
            </a: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”独具个性的专业特色</a:t>
            </a:r>
            <a:endParaRPr lang="en-US"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a:p>
            <a:pPr marL="285750" indent="-285750" eaLnBrk="0" hangingPunct="0">
              <a:buFont typeface="Arial" panose="020B0604020202020204" pitchFamily="34" charset="0"/>
              <a:buChar char="•"/>
            </a:pPr>
            <a:r>
              <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rPr>
              <a:t>培养具有国际化视野、本土化特色、创新创业能力的高级技术技能型人才</a:t>
            </a:r>
            <a:endParaRPr lang="zh-CN" altLang="en-US" sz="1800" noProof="1">
              <a:solidFill>
                <a:schemeClr val="tx1">
                  <a:lumMod val="75000"/>
                  <a:lumOff val="25000"/>
                </a:schemeClr>
              </a:solidFill>
              <a:latin typeface="微软雅黑" panose="020B0503020204020204" pitchFamily="34" charset="-122"/>
              <a:ea typeface="微软雅黑" panose="020B0503020204020204" pitchFamily="34" charset="-122"/>
              <a:cs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53" presetClass="entr" presetSubtype="16" fill="hold" nodeType="withEffect">
                                  <p:stCondLst>
                                    <p:cond delay="50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15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par>
                                <p:cTn id="54" presetID="53" presetClass="entr" presetSubtype="16" fill="hold" grpId="0" nodeType="withEffect">
                                  <p:stCondLst>
                                    <p:cond delay="15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400"/>
                                        <p:tgtEl>
                                          <p:spTgt spid="43"/>
                                        </p:tgtEl>
                                      </p:cBhvr>
                                    </p:animEffect>
                                  </p:childTnLst>
                                </p:cTn>
                              </p:par>
                              <p:par>
                                <p:cTn id="62" presetID="14" presetClass="entr" presetSubtype="10" fill="hold" grpId="0" nodeType="withEffect">
                                  <p:stCondLst>
                                    <p:cond delay="2000"/>
                                  </p:stCondLst>
                                  <p:childTnLst>
                                    <p:set>
                                      <p:cBhvr>
                                        <p:cTn id="63" dur="1" fill="hold">
                                          <p:stCondLst>
                                            <p:cond delay="0"/>
                                          </p:stCondLst>
                                        </p:cTn>
                                        <p:tgtEl>
                                          <p:spTgt spid="44"/>
                                        </p:tgtEl>
                                        <p:attrNameLst>
                                          <p:attrName>style.visibility</p:attrName>
                                        </p:attrNameLst>
                                      </p:cBhvr>
                                      <p:to>
                                        <p:strVal val="visible"/>
                                      </p:to>
                                    </p:set>
                                    <p:animEffect transition="in" filter="randombar(horizontal)">
                                      <p:cBhvr>
                                        <p:cTn id="64" dur="400"/>
                                        <p:tgtEl>
                                          <p:spTgt spid="44"/>
                                        </p:tgtEl>
                                      </p:cBhvr>
                                    </p:animEffect>
                                  </p:childTnLst>
                                </p:cTn>
                              </p:par>
                            </p:childTnLst>
                          </p:cTn>
                        </p:par>
                        <p:par>
                          <p:cTn id="65" fill="hold">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45"/>
                                        </p:tgtEl>
                                        <p:attrNameLst>
                                          <p:attrName>style.visibility</p:attrName>
                                        </p:attrNameLst>
                                      </p:cBhvr>
                                      <p:to>
                                        <p:strVal val="visible"/>
                                      </p:to>
                                    </p:set>
                                    <p:animEffect transition="in" filter="randombar(horizontal)">
                                      <p:cBhvr>
                                        <p:cTn id="71" dur="400"/>
                                        <p:tgtEl>
                                          <p:spTgt spid="45"/>
                                        </p:tgtEl>
                                      </p:cBhvr>
                                    </p:animEffect>
                                  </p:childTnLst>
                                </p:cTn>
                              </p:par>
                              <p:par>
                                <p:cTn id="72" presetID="14" presetClass="entr" presetSubtype="10" fill="hold" grpId="0" nodeType="withEffect">
                                  <p:stCondLst>
                                    <p:cond delay="500"/>
                                  </p:stCondLst>
                                  <p:childTnLst>
                                    <p:set>
                                      <p:cBhvr>
                                        <p:cTn id="73" dur="1" fill="hold">
                                          <p:stCondLst>
                                            <p:cond delay="0"/>
                                          </p:stCondLst>
                                        </p:cTn>
                                        <p:tgtEl>
                                          <p:spTgt spid="46"/>
                                        </p:tgtEl>
                                        <p:attrNameLst>
                                          <p:attrName>style.visibility</p:attrName>
                                        </p:attrNameLst>
                                      </p:cBhvr>
                                      <p:to>
                                        <p:strVal val="visible"/>
                                      </p:to>
                                    </p:set>
                                    <p:animEffect transition="in" filter="randombar(horizontal)">
                                      <p:cBhvr>
                                        <p:cTn id="74" dur="400"/>
                                        <p:tgtEl>
                                          <p:spTgt spid="46"/>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Effect transition="in" filter="randombar(horizontal)">
                                      <p:cBhvr>
                                        <p:cTn id="81" dur="400"/>
                                        <p:tgtEl>
                                          <p:spTgt spid="47"/>
                                        </p:tgtEl>
                                      </p:cBhvr>
                                    </p:animEffect>
                                  </p:childTnLst>
                                </p:cTn>
                              </p:par>
                              <p:par>
                                <p:cTn id="82" presetID="14" presetClass="entr" presetSubtype="10" fill="hold" grpId="0" nodeType="withEffect">
                                  <p:stCondLst>
                                    <p:cond delay="500"/>
                                  </p:stCondLst>
                                  <p:childTnLst>
                                    <p:set>
                                      <p:cBhvr>
                                        <p:cTn id="83" dur="1" fill="hold">
                                          <p:stCondLst>
                                            <p:cond delay="0"/>
                                          </p:stCondLst>
                                        </p:cTn>
                                        <p:tgtEl>
                                          <p:spTgt spid="48"/>
                                        </p:tgtEl>
                                        <p:attrNameLst>
                                          <p:attrName>style.visibility</p:attrName>
                                        </p:attrNameLst>
                                      </p:cBhvr>
                                      <p:to>
                                        <p:strVal val="visible"/>
                                      </p:to>
                                    </p:set>
                                    <p:animEffect transition="in" filter="randombar(horizontal)">
                                      <p:cBhvr>
                                        <p:cTn id="84" dur="4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animBg="1"/>
      <p:bldP spid="23" grpId="0" animBg="1"/>
      <p:bldP spid="35" grpId="0" animBg="1"/>
      <p:bldP spid="36" grpId="0" animBg="1"/>
      <p:bldP spid="37" grpId="0" animBg="1"/>
      <p:bldP spid="38" grpId="0"/>
      <p:bldP spid="39" grpId="0" animBg="1"/>
      <p:bldP spid="40" grpId="0"/>
      <p:bldP spid="41" grpId="0" animBg="1"/>
      <p:bldP spid="42" grpId="0"/>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41896" y="125398"/>
            <a:ext cx="481345" cy="414953"/>
          </a:xfrm>
          <a:prstGeom prst="hexagon">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624979" y="392472"/>
            <a:ext cx="261790" cy="225682"/>
          </a:xfrm>
          <a:prstGeom prst="hexagon">
            <a:avLst/>
          </a:prstGeom>
          <a:solidFill>
            <a:srgbClr val="3185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
          <p:cNvPicPr>
            <a:picLocks noChangeAspect="1"/>
          </p:cNvPicPr>
          <p:nvPr/>
        </p:nvPicPr>
        <p:blipFill>
          <a:blip r:embed="rId1" cstate="print"/>
          <a:srcRect l="3590" t="7771" r="74535" b="72899"/>
          <a:stretch>
            <a:fillRect/>
          </a:stretch>
        </p:blipFill>
        <p:spPr>
          <a:xfrm>
            <a:off x="9817967" y="103299"/>
            <a:ext cx="2181523" cy="874104"/>
          </a:xfrm>
          <a:prstGeom prst="rect">
            <a:avLst/>
          </a:prstGeom>
          <a:noFill/>
          <a:ln w="9525">
            <a:noFill/>
          </a:ln>
        </p:spPr>
      </p:pic>
      <p:sp>
        <p:nvSpPr>
          <p:cNvPr id="27" name="文本框 23"/>
          <p:cNvSpPr txBox="1"/>
          <p:nvPr/>
        </p:nvSpPr>
        <p:spPr>
          <a:xfrm>
            <a:off x="978841" y="103299"/>
            <a:ext cx="7544428" cy="400110"/>
          </a:xfrm>
          <a:prstGeom prst="rect">
            <a:avLst/>
          </a:prstGeom>
          <a:noFill/>
        </p:spPr>
        <p:txBody>
          <a:bodyPr wrap="square" rtlCol="0">
            <a:spAutoFit/>
          </a:bodyPr>
          <a:lstStyle/>
          <a:p>
            <a:pPr fontAlgn="auto">
              <a:spcBef>
                <a:spcPts val="0"/>
              </a:spcBef>
              <a:spcAft>
                <a:spcPts val="0"/>
              </a:spcAft>
              <a:defRPr/>
            </a:pPr>
            <a:r>
              <a:rPr lang="zh-CN" altLang="en-US" sz="2000" b="1">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立足本土，以机制、平台、团队、项目，服务广州会展业</a:t>
            </a:r>
            <a:endParaRPr lang="zh-CN" altLang="en-US" sz="20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99" name="矩形 98"/>
          <p:cNvSpPr/>
          <p:nvPr/>
        </p:nvSpPr>
        <p:spPr>
          <a:xfrm rot="2700000">
            <a:off x="8642576" y="6569968"/>
            <a:ext cx="576064" cy="576064"/>
          </a:xfrm>
          <a:prstGeom prst="rect">
            <a:avLst/>
          </a:prstGeom>
          <a:solidFill>
            <a:srgbClr val="92D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rot="2700000">
            <a:off x="9457254" y="6572643"/>
            <a:ext cx="576064" cy="576064"/>
          </a:xfrm>
          <a:prstGeom prst="rect">
            <a:avLst/>
          </a:prstGeom>
          <a:solidFill>
            <a:srgbClr val="31859C">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rot="2700000">
            <a:off x="10271930" y="6574788"/>
            <a:ext cx="576064" cy="576064"/>
          </a:xfrm>
          <a:prstGeom prst="rect">
            <a:avLst/>
          </a:prstGeom>
          <a:solidFill>
            <a:srgbClr val="C0504D">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rot="2700000">
            <a:off x="9864592"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2700000">
            <a:off x="10679269" y="6167450"/>
            <a:ext cx="576064" cy="576064"/>
          </a:xfrm>
          <a:prstGeom prst="rect">
            <a:avLst/>
          </a:prstGeom>
          <a:solidFill>
            <a:schemeClr val="accent1">
              <a:lumMod val="75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2943507" y="1945406"/>
            <a:ext cx="1868593" cy="1866715"/>
            <a:chOff x="5305425" y="2638424"/>
            <a:chExt cx="1579563" cy="1577975"/>
          </a:xfrm>
          <a:solidFill>
            <a:srgbClr val="000000">
              <a:alpha val="60000"/>
            </a:srgbClr>
          </a:solidFill>
        </p:grpSpPr>
        <p:sp>
          <p:nvSpPr>
            <p:cNvPr id="50"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92D050">
                <a:alpha val="8902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2" name="组合 51"/>
          <p:cNvGrpSpPr/>
          <p:nvPr/>
        </p:nvGrpSpPr>
        <p:grpSpPr>
          <a:xfrm>
            <a:off x="4098235" y="3098333"/>
            <a:ext cx="2345601" cy="2341845"/>
            <a:chOff x="5102225" y="2441575"/>
            <a:chExt cx="1982788" cy="1979613"/>
          </a:xfrm>
          <a:solidFill>
            <a:srgbClr val="000000">
              <a:alpha val="60000"/>
            </a:srgbClr>
          </a:solidFill>
        </p:grpSpPr>
        <p:sp>
          <p:nvSpPr>
            <p:cNvPr id="53"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5">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4"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5" name="组合 54"/>
          <p:cNvGrpSpPr/>
          <p:nvPr/>
        </p:nvGrpSpPr>
        <p:grpSpPr>
          <a:xfrm>
            <a:off x="6133002" y="2639598"/>
            <a:ext cx="1538068" cy="1560603"/>
            <a:chOff x="5803900" y="2852738"/>
            <a:chExt cx="1300163" cy="1319212"/>
          </a:xfrm>
          <a:solidFill>
            <a:srgbClr val="000000">
              <a:alpha val="60000"/>
            </a:srgbClr>
          </a:solidFill>
        </p:grpSpPr>
        <p:sp>
          <p:nvSpPr>
            <p:cNvPr id="56"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7"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8" name="组合 57"/>
          <p:cNvGrpSpPr/>
          <p:nvPr/>
        </p:nvGrpSpPr>
        <p:grpSpPr>
          <a:xfrm>
            <a:off x="7473866" y="2931300"/>
            <a:ext cx="1868593" cy="1866715"/>
            <a:chOff x="5305425" y="2638425"/>
            <a:chExt cx="1579563" cy="1577975"/>
          </a:xfrm>
          <a:solidFill>
            <a:srgbClr val="000000">
              <a:alpha val="60000"/>
            </a:srgbClr>
          </a:solidFill>
        </p:grpSpPr>
        <p:sp>
          <p:nvSpPr>
            <p:cNvPr id="59"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1" name="TextBox 51"/>
          <p:cNvSpPr txBox="1"/>
          <p:nvPr/>
        </p:nvSpPr>
        <p:spPr>
          <a:xfrm>
            <a:off x="841003" y="2060848"/>
            <a:ext cx="1981594" cy="1323439"/>
          </a:xfrm>
          <a:prstGeom prst="rect">
            <a:avLst/>
          </a:prstGeom>
          <a:noFill/>
        </p:spPr>
        <p:txBody>
          <a:bodyPr wrap="square" rtlCol="0" anchor="ctr">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科技成果转换服务体系、绩效工资改革、科研工作奖励办法、会展特色“寓教于研”计划</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3316350" y="1417152"/>
            <a:ext cx="1029032" cy="461665"/>
          </a:xfrm>
          <a:prstGeom prst="rect">
            <a:avLst/>
          </a:prstGeom>
        </p:spPr>
        <p:txBody>
          <a:bodyPr wrap="square">
            <a:spAutoFit/>
          </a:bodyPr>
          <a:lstStyle/>
          <a:p>
            <a:pPr>
              <a:spcBef>
                <a:spcPct val="0"/>
              </a:spcBef>
              <a:buFont typeface="Arial" panose="020B0604020202020204" pitchFamily="34" charset="0"/>
              <a:buNone/>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机制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TextBox 53"/>
          <p:cNvSpPr txBox="1"/>
          <p:nvPr/>
        </p:nvSpPr>
        <p:spPr>
          <a:xfrm>
            <a:off x="1993131" y="4437112"/>
            <a:ext cx="1981594" cy="107721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会展科研项目、公益项目、服务项目、双创项目、培训项目</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4702692" y="5566681"/>
            <a:ext cx="1029032" cy="461665"/>
          </a:xfrm>
          <a:prstGeom prst="rect">
            <a:avLst/>
          </a:prstGeom>
        </p:spPr>
        <p:txBody>
          <a:bodyPr wrap="square">
            <a:spAutoFit/>
          </a:bodyPr>
          <a:lstStyle/>
          <a:p>
            <a:pPr>
              <a:spcBef>
                <a:spcPct val="0"/>
              </a:spcBef>
              <a:buFont typeface="Arial" panose="020B0604020202020204" pitchFamily="34" charset="0"/>
              <a:buNone/>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项目</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TextBox 55"/>
          <p:cNvSpPr txBox="1"/>
          <p:nvPr/>
        </p:nvSpPr>
        <p:spPr>
          <a:xfrm>
            <a:off x="7825780" y="1484784"/>
            <a:ext cx="1872208" cy="107721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会展产学研用平台、会展技术服务于科研转化平台、多元化学习平台</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6297496" y="2090167"/>
            <a:ext cx="1029032" cy="461665"/>
          </a:xfrm>
          <a:prstGeom prst="rect">
            <a:avLst/>
          </a:prstGeom>
        </p:spPr>
        <p:txBody>
          <a:bodyPr wrap="square">
            <a:spAutoFit/>
          </a:bodyPr>
          <a:lstStyle/>
          <a:p>
            <a:pPr>
              <a:spcBef>
                <a:spcPct val="0"/>
              </a:spcBef>
              <a:buFont typeface="Arial" panose="020B0604020202020204" pitchFamily="34" charset="0"/>
              <a:buNone/>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平台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TextBox 57"/>
          <p:cNvSpPr txBox="1"/>
          <p:nvPr/>
        </p:nvSpPr>
        <p:spPr>
          <a:xfrm>
            <a:off x="9553971" y="4221088"/>
            <a:ext cx="1878202" cy="584775"/>
          </a:xfrm>
          <a:prstGeom prst="rect">
            <a:avLst/>
          </a:prstGeom>
          <a:noFill/>
        </p:spPr>
        <p:txBody>
          <a:bodyPr wrap="square" rtlCol="0" anchor="ctr">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会展技术服务和科研团队</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825109" y="4934281"/>
            <a:ext cx="1029032" cy="461665"/>
          </a:xfrm>
          <a:prstGeom prst="rect">
            <a:avLst/>
          </a:prstGeom>
        </p:spPr>
        <p:txBody>
          <a:bodyPr wrap="square">
            <a:spAutoFit/>
          </a:bodyPr>
          <a:lstStyle/>
          <a:p>
            <a:pPr>
              <a:spcBef>
                <a:spcPct val="0"/>
              </a:spcBef>
              <a:buFont typeface="Arial" panose="020B0604020202020204" pitchFamily="34" charset="0"/>
              <a:buNone/>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团队</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1" name="肘形连接符 35"/>
          <p:cNvCxnSpPr/>
          <p:nvPr/>
        </p:nvCxnSpPr>
        <p:spPr>
          <a:xfrm rot="10800000" flipV="1">
            <a:off x="1555653" y="2681022"/>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肘形连接符 36"/>
          <p:cNvCxnSpPr/>
          <p:nvPr/>
        </p:nvCxnSpPr>
        <p:spPr>
          <a:xfrm rot="10800000">
            <a:off x="1950914" y="4356789"/>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肘形连接符 37"/>
          <p:cNvCxnSpPr/>
          <p:nvPr/>
        </p:nvCxnSpPr>
        <p:spPr>
          <a:xfrm rot="10800000" flipV="1">
            <a:off x="8671403" y="4106769"/>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肘形连接符 38"/>
          <p:cNvCxnSpPr/>
          <p:nvPr/>
        </p:nvCxnSpPr>
        <p:spPr>
          <a:xfrm rot="10800000" flipV="1">
            <a:off x="7449281" y="1412776"/>
            <a:ext cx="1816659" cy="1463600"/>
          </a:xfrm>
          <a:prstGeom prst="bentConnector3">
            <a:avLst>
              <a:gd name="adj1" fmla="val 8565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49"/>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71"/>
                                        </p:tgtEl>
                                        <p:attrNameLst>
                                          <p:attrName>style.visibility</p:attrName>
                                        </p:attrNameLst>
                                      </p:cBhvr>
                                      <p:to>
                                        <p:strVal val="visible"/>
                                      </p:to>
                                    </p:set>
                                    <p:animEffect transition="in" filter="wipe(right)">
                                      <p:cBhvr>
                                        <p:cTn id="17" dur="500"/>
                                        <p:tgtEl>
                                          <p:spTgt spid="7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52"/>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72"/>
                                        </p:tgtEl>
                                        <p:attrNameLst>
                                          <p:attrName>style.visibility</p:attrName>
                                        </p:attrNameLst>
                                      </p:cBhvr>
                                      <p:to>
                                        <p:strVal val="visible"/>
                                      </p:to>
                                    </p:set>
                                    <p:animEffect transition="in" filter="wipe(right)">
                                      <p:cBhvr>
                                        <p:cTn id="34" dur="500"/>
                                        <p:tgtEl>
                                          <p:spTgt spid="72"/>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55"/>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58"/>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73"/>
                                        </p:tgtEl>
                                        <p:attrNameLst>
                                          <p:attrName>style.visibility</p:attrName>
                                        </p:attrNameLst>
                                      </p:cBhvr>
                                      <p:to>
                                        <p:strVal val="visible"/>
                                      </p:to>
                                    </p:set>
                                    <p:animEffect transition="in" filter="wipe(left)">
                                      <p:cBhvr>
                                        <p:cTn id="68" dur="500"/>
                                        <p:tgtEl>
                                          <p:spTgt spid="73"/>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69"/>
                                        </p:tgtEl>
                                        <p:attrNameLst>
                                          <p:attrName>style.visibility</p:attrName>
                                        </p:attrNameLst>
                                      </p:cBhvr>
                                      <p:to>
                                        <p:strVal val="visible"/>
                                      </p:to>
                                    </p:set>
                                    <p:anim calcmode="lin" valueType="num">
                                      <p:cBhvr>
                                        <p:cTn id="71" dur="500" fill="hold"/>
                                        <p:tgtEl>
                                          <p:spTgt spid="69"/>
                                        </p:tgtEl>
                                        <p:attrNameLst>
                                          <p:attrName>ppt_w</p:attrName>
                                        </p:attrNameLst>
                                      </p:cBhvr>
                                      <p:tavLst>
                                        <p:tav tm="0">
                                          <p:val>
                                            <p:fltVal val="0"/>
                                          </p:val>
                                        </p:tav>
                                        <p:tav tm="100000">
                                          <p:val>
                                            <p:strVal val="#ppt_w"/>
                                          </p:val>
                                        </p:tav>
                                      </p:tavLst>
                                    </p:anim>
                                    <p:anim calcmode="lin" valueType="num">
                                      <p:cBhvr>
                                        <p:cTn id="72" dur="500" fill="hold"/>
                                        <p:tgtEl>
                                          <p:spTgt spid="69"/>
                                        </p:tgtEl>
                                        <p:attrNameLst>
                                          <p:attrName>ppt_h</p:attrName>
                                        </p:attrNameLst>
                                      </p:cBhvr>
                                      <p:tavLst>
                                        <p:tav tm="0">
                                          <p:val>
                                            <p:fltVal val="0"/>
                                          </p:val>
                                        </p:tav>
                                        <p:tav tm="100000">
                                          <p:val>
                                            <p:strVal val="#ppt_h"/>
                                          </p:val>
                                        </p:tav>
                                      </p:tavLst>
                                    </p:anim>
                                    <p:animEffect transition="in" filter="fade">
                                      <p:cBhvr>
                                        <p:cTn id="73" dur="500"/>
                                        <p:tgtEl>
                                          <p:spTgt spid="69"/>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1" grpId="0"/>
      <p:bldP spid="62" grpId="0"/>
      <p:bldP spid="63" grpId="0"/>
      <p:bldP spid="66" grpId="0"/>
      <p:bldP spid="67" grpId="0"/>
      <p:bldP spid="68" grpId="0"/>
      <p:bldP spid="69" grpId="0"/>
      <p:bldP spid="7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4288</Words>
  <Application>WPS 演示</Application>
  <PresentationFormat>自定义</PresentationFormat>
  <Paragraphs>655</Paragraphs>
  <Slides>25</Slides>
  <Notes>23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冬青黑体简体中文 W6</vt:lpstr>
      <vt:lpstr>微软雅黑</vt:lpstr>
      <vt:lpstr>微软雅黑 Light</vt:lpstr>
      <vt:lpstr>Calibri</vt:lpstr>
      <vt:lpstr>Gill Sans</vt:lpstr>
      <vt:lpstr>Lato Light</vt:lpstr>
      <vt:lpstr>Impact MT Std</vt:lpstr>
      <vt:lpstr>等线</vt:lpstr>
      <vt:lpstr>lucida Grande</vt:lpstr>
      <vt:lpstr>黑体</vt:lpstr>
      <vt:lpstr>Arial Unicode MS</vt:lpstr>
      <vt:lpstr>方正兰亭纤黑简体</vt:lpstr>
      <vt:lpstr>方正兰亭黑简体</vt:lpstr>
      <vt:lpstr>造字工房悦圆演示版常规体</vt:lpstr>
      <vt:lpstr>Arial</vt:lpstr>
      <vt:lpstr>Impact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lenovof</cp:lastModifiedBy>
  <cp:revision>336</cp:revision>
  <dcterms:created xsi:type="dcterms:W3CDTF">2015-11-17T05:53:00Z</dcterms:created>
  <dcterms:modified xsi:type="dcterms:W3CDTF">2018-03-16T02:16:58Z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