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57" r:id="rId3"/>
    <p:sldId id="258" r:id="rId4"/>
    <p:sldId id="278" r:id="rId5"/>
    <p:sldId id="279" r:id="rId6"/>
    <p:sldId id="280" r:id="rId7"/>
    <p:sldId id="281" r:id="rId8"/>
    <p:sldId id="282" r:id="rId9"/>
    <p:sldId id="283" r:id="rId10"/>
    <p:sldId id="259" r:id="rId11"/>
    <p:sldId id="284" r:id="rId12"/>
    <p:sldId id="285" r:id="rId13"/>
    <p:sldId id="300" r:id="rId14"/>
    <p:sldId id="286" r:id="rId15"/>
    <p:sldId id="287" r:id="rId16"/>
    <p:sldId id="288" r:id="rId17"/>
    <p:sldId id="289" r:id="rId18"/>
    <p:sldId id="290" r:id="rId19"/>
    <p:sldId id="291" r:id="rId20"/>
    <p:sldId id="301" r:id="rId21"/>
    <p:sldId id="302" r:id="rId22"/>
    <p:sldId id="304" r:id="rId23"/>
    <p:sldId id="303" r:id="rId24"/>
    <p:sldId id="293" r:id="rId25"/>
    <p:sldId id="294" r:id="rId26"/>
    <p:sldId id="295" r:id="rId27"/>
    <p:sldId id="305" r:id="rId28"/>
    <p:sldId id="296" r:id="rId29"/>
    <p:sldId id="297" r:id="rId30"/>
    <p:sldId id="298" r:id="rId31"/>
    <p:sldId id="299" r:id="rId32"/>
    <p:sldId id="275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543"/>
    <a:srgbClr val="C19F3E"/>
    <a:srgbClr val="B79E37"/>
    <a:srgbClr val="000005"/>
    <a:srgbClr val="814F14"/>
    <a:srgbClr val="808080"/>
    <a:srgbClr val="2B166E"/>
    <a:srgbClr val="692A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>
      <p:cViewPr varScale="1">
        <p:scale>
          <a:sx n="116" d="100"/>
          <a:sy n="116" d="100"/>
        </p:scale>
        <p:origin x="-2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13909-42A6-49A2-B501-08DF52B9684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3EA5E97-F67B-4903-84E9-8572EC962C2F}">
      <dgm:prSet phldrT="[文本]"/>
      <dgm:spPr/>
      <dgm:t>
        <a:bodyPr/>
        <a:lstStyle/>
        <a:p>
          <a:r>
            <a:rPr lang="zh-CN" altLang="en-US" dirty="0"/>
            <a:t>遗憾</a:t>
          </a:r>
        </a:p>
      </dgm:t>
    </dgm:pt>
    <dgm:pt modelId="{7F622C37-57A3-43F1-879D-DA45C58D1E31}" type="parTrans" cxnId="{3834D62D-4C95-4763-95AB-09EB754012B4}">
      <dgm:prSet/>
      <dgm:spPr/>
      <dgm:t>
        <a:bodyPr/>
        <a:lstStyle/>
        <a:p>
          <a:endParaRPr lang="zh-CN" altLang="en-US"/>
        </a:p>
      </dgm:t>
    </dgm:pt>
    <dgm:pt modelId="{BAA7348D-4B48-4914-941A-8F1B6299FB21}" type="sibTrans" cxnId="{3834D62D-4C95-4763-95AB-09EB754012B4}">
      <dgm:prSet/>
      <dgm:spPr/>
      <dgm:t>
        <a:bodyPr/>
        <a:lstStyle/>
        <a:p>
          <a:endParaRPr lang="zh-CN" altLang="en-US"/>
        </a:p>
      </dgm:t>
    </dgm:pt>
    <dgm:pt modelId="{EC98BE64-C381-4325-B135-5C9759300A60}">
      <dgm:prSet phldrT="[文本]"/>
      <dgm:spPr/>
      <dgm:t>
        <a:bodyPr/>
        <a:lstStyle/>
        <a:p>
          <a:r>
            <a:rPr lang="zh-CN" altLang="en-US" dirty="0"/>
            <a:t>探索</a:t>
          </a:r>
        </a:p>
      </dgm:t>
    </dgm:pt>
    <dgm:pt modelId="{1406A822-A2C8-4520-953F-16100A30E9D6}" type="parTrans" cxnId="{C928DAA5-C3D7-43CC-BD1D-985CF18060F3}">
      <dgm:prSet/>
      <dgm:spPr/>
      <dgm:t>
        <a:bodyPr/>
        <a:lstStyle/>
        <a:p>
          <a:endParaRPr lang="zh-CN" altLang="en-US"/>
        </a:p>
      </dgm:t>
    </dgm:pt>
    <dgm:pt modelId="{6024CBB4-212E-4554-B829-4EEE67C9CE64}" type="sibTrans" cxnId="{C928DAA5-C3D7-43CC-BD1D-985CF18060F3}">
      <dgm:prSet/>
      <dgm:spPr/>
      <dgm:t>
        <a:bodyPr/>
        <a:lstStyle/>
        <a:p>
          <a:endParaRPr lang="zh-CN" altLang="en-US"/>
        </a:p>
      </dgm:t>
    </dgm:pt>
    <dgm:pt modelId="{1C28F187-ABD0-4306-AACD-2C8C301423AB}" type="pres">
      <dgm:prSet presAssocID="{2B813909-42A6-49A2-B501-08DF52B9684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1400740-4637-40CF-950E-54FF6B485553}" type="pres">
      <dgm:prSet presAssocID="{2B813909-42A6-49A2-B501-08DF52B96844}" presName="divider" presStyleLbl="fgShp" presStyleIdx="0" presStyleCnt="1"/>
      <dgm:spPr/>
    </dgm:pt>
    <dgm:pt modelId="{33170362-CC6D-4BFC-BF05-D06DC733333F}" type="pres">
      <dgm:prSet presAssocID="{23EA5E97-F67B-4903-84E9-8572EC962C2F}" presName="downArrow" presStyleLbl="node1" presStyleIdx="0" presStyleCnt="2" custScaleX="53942"/>
      <dgm:spPr/>
    </dgm:pt>
    <dgm:pt modelId="{227BD875-A9C0-4B0E-A8EB-F6820253D148}" type="pres">
      <dgm:prSet presAssocID="{23EA5E97-F67B-4903-84E9-8572EC962C2F}" presName="downArrowText" presStyleLbl="revTx" presStyleIdx="0" presStyleCnt="2" custLinFactX="-22293" custLinFactY="4016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1902D6-4ED8-4BFF-9B3E-E04BF2994558}" type="pres">
      <dgm:prSet presAssocID="{EC98BE64-C381-4325-B135-5C9759300A60}" presName="upArrow" presStyleLbl="node1" presStyleIdx="1" presStyleCnt="2" custScaleX="57980" custLinFactNeighborX="-45" custLinFactNeighborY="-595"/>
      <dgm:spPr/>
    </dgm:pt>
    <dgm:pt modelId="{A570024B-EA60-414F-AC9A-E9A15865D55B}" type="pres">
      <dgm:prSet presAssocID="{EC98BE64-C381-4325-B135-5C9759300A60}" presName="upArrowText" presStyleLbl="revTx" presStyleIdx="1" presStyleCnt="2" custLinFactX="10392" custLinFactY="-36230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E4257E1-BDAB-45E7-998A-1586DE35C6F4}" type="presOf" srcId="{23EA5E97-F67B-4903-84E9-8572EC962C2F}" destId="{227BD875-A9C0-4B0E-A8EB-F6820253D148}" srcOrd="0" destOrd="0" presId="urn:microsoft.com/office/officeart/2005/8/layout/arrow3"/>
    <dgm:cxn modelId="{C928DAA5-C3D7-43CC-BD1D-985CF18060F3}" srcId="{2B813909-42A6-49A2-B501-08DF52B96844}" destId="{EC98BE64-C381-4325-B135-5C9759300A60}" srcOrd="1" destOrd="0" parTransId="{1406A822-A2C8-4520-953F-16100A30E9D6}" sibTransId="{6024CBB4-212E-4554-B829-4EEE67C9CE64}"/>
    <dgm:cxn modelId="{8791FE47-2152-43A1-BDC5-149732AEFFCC}" type="presOf" srcId="{2B813909-42A6-49A2-B501-08DF52B96844}" destId="{1C28F187-ABD0-4306-AACD-2C8C301423AB}" srcOrd="0" destOrd="0" presId="urn:microsoft.com/office/officeart/2005/8/layout/arrow3"/>
    <dgm:cxn modelId="{61525B6C-47E7-41F5-BFD0-BB4AD831808D}" type="presOf" srcId="{EC98BE64-C381-4325-B135-5C9759300A60}" destId="{A570024B-EA60-414F-AC9A-E9A15865D55B}" srcOrd="0" destOrd="0" presId="urn:microsoft.com/office/officeart/2005/8/layout/arrow3"/>
    <dgm:cxn modelId="{3834D62D-4C95-4763-95AB-09EB754012B4}" srcId="{2B813909-42A6-49A2-B501-08DF52B96844}" destId="{23EA5E97-F67B-4903-84E9-8572EC962C2F}" srcOrd="0" destOrd="0" parTransId="{7F622C37-57A3-43F1-879D-DA45C58D1E31}" sibTransId="{BAA7348D-4B48-4914-941A-8F1B6299FB21}"/>
    <dgm:cxn modelId="{1C6F9F86-1AFA-4B4F-A95E-1D13B235BB8B}" type="presParOf" srcId="{1C28F187-ABD0-4306-AACD-2C8C301423AB}" destId="{61400740-4637-40CF-950E-54FF6B485553}" srcOrd="0" destOrd="0" presId="urn:microsoft.com/office/officeart/2005/8/layout/arrow3"/>
    <dgm:cxn modelId="{AFD5D9B4-8E77-4F8F-A31B-129B7A5E6445}" type="presParOf" srcId="{1C28F187-ABD0-4306-AACD-2C8C301423AB}" destId="{33170362-CC6D-4BFC-BF05-D06DC733333F}" srcOrd="1" destOrd="0" presId="urn:microsoft.com/office/officeart/2005/8/layout/arrow3"/>
    <dgm:cxn modelId="{CF7779CD-0B69-48E6-9DF0-9941625FCFED}" type="presParOf" srcId="{1C28F187-ABD0-4306-AACD-2C8C301423AB}" destId="{227BD875-A9C0-4B0E-A8EB-F6820253D148}" srcOrd="2" destOrd="0" presId="urn:microsoft.com/office/officeart/2005/8/layout/arrow3"/>
    <dgm:cxn modelId="{50BC7CD9-E7BE-4A71-B387-25E7454A6763}" type="presParOf" srcId="{1C28F187-ABD0-4306-AACD-2C8C301423AB}" destId="{F31902D6-4ED8-4BFF-9B3E-E04BF2994558}" srcOrd="3" destOrd="0" presId="urn:microsoft.com/office/officeart/2005/8/layout/arrow3"/>
    <dgm:cxn modelId="{6191F993-2202-44A4-AFE8-C7D1789D3E4F}" type="presParOf" srcId="{1C28F187-ABD0-4306-AACD-2C8C301423AB}" destId="{A570024B-EA60-414F-AC9A-E9A15865D55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00740-4637-40CF-950E-54FF6B485553}">
      <dsp:nvSpPr>
        <dsp:cNvPr id="0" name=""/>
        <dsp:cNvSpPr/>
      </dsp:nvSpPr>
      <dsp:spPr>
        <a:xfrm rot="21300000">
          <a:off x="17529" y="1187103"/>
          <a:ext cx="5677237" cy="6501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70362-CC6D-4BFC-BF05-D06DC733333F}">
      <dsp:nvSpPr>
        <dsp:cNvPr id="0" name=""/>
        <dsp:cNvSpPr/>
      </dsp:nvSpPr>
      <dsp:spPr>
        <a:xfrm>
          <a:off x="1080120" y="151216"/>
          <a:ext cx="924398" cy="1209734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BD875-A9C0-4B0E-A8EB-F6820253D148}">
      <dsp:nvSpPr>
        <dsp:cNvPr id="0" name=""/>
        <dsp:cNvSpPr/>
      </dsp:nvSpPr>
      <dsp:spPr>
        <a:xfrm>
          <a:off x="792080" y="1754114"/>
          <a:ext cx="1827934" cy="127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遗憾</a:t>
          </a:r>
        </a:p>
      </dsp:txBody>
      <dsp:txXfrm>
        <a:off x="792080" y="1754114"/>
        <a:ext cx="1827934" cy="1270221"/>
      </dsp:txXfrm>
    </dsp:sp>
    <dsp:sp modelId="{F31902D6-4ED8-4BFF-9B3E-E04BF2994558}">
      <dsp:nvSpPr>
        <dsp:cNvPr id="0" name=""/>
        <dsp:cNvSpPr/>
      </dsp:nvSpPr>
      <dsp:spPr>
        <a:xfrm>
          <a:off x="3672406" y="1656186"/>
          <a:ext cx="993596" cy="1209734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0024B-EA60-414F-AC9A-E9A15865D55B}">
      <dsp:nvSpPr>
        <dsp:cNvPr id="0" name=""/>
        <dsp:cNvSpPr/>
      </dsp:nvSpPr>
      <dsp:spPr>
        <a:xfrm>
          <a:off x="2874738" y="23692"/>
          <a:ext cx="1827934" cy="127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探索</a:t>
          </a:r>
        </a:p>
      </dsp:txBody>
      <dsp:txXfrm>
        <a:off x="2874738" y="23692"/>
        <a:ext cx="1827934" cy="1270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ABB21-4DE2-4A63-8DE5-674990B55E2A}" type="datetimeFigureOut">
              <a:rPr lang="zh-CN" altLang="en-US" smtClean="0"/>
              <a:t>2018-1-19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6A97-FE38-481C-ACCE-3B1CC5F9C52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B69C934B-A782-4C6E-BEA6-ECB4A260A9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47800" y="1314450"/>
            <a:ext cx="7391400" cy="6858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 u="sng"/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en-US" altLang="zh-CN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ED3CC8D9-45C7-43D6-914A-98C2D976B3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447800" y="2057400"/>
            <a:ext cx="7391400" cy="40005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/>
          </a:p>
        </p:txBody>
      </p:sp>
      <p:sp>
        <p:nvSpPr>
          <p:cNvPr id="3116" name="Text Box 44">
            <a:extLst>
              <a:ext uri="{FF2B5EF4-FFF2-40B4-BE49-F238E27FC236}">
                <a16:creationId xmlns:a16="http://schemas.microsoft.com/office/drawing/2014/main" xmlns="" id="{DB698429-91DF-4D84-8AFA-54122B1F83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97638" y="4525566"/>
            <a:ext cx="2209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chemeClr val="bg2"/>
                </a:solidFill>
                <a:latin typeface="Lucida Sans Unicode" panose="020B0602030504020204" pitchFamily="34" charset="0"/>
                <a:ea typeface="宋体" panose="02010600030101010101" pitchFamily="2" charset="-122"/>
              </a:rPr>
              <a:t>Company</a:t>
            </a:r>
            <a:r>
              <a:rPr lang="en-US" altLang="zh-CN" b="1">
                <a:latin typeface="Lucida Sans Unicode" panose="020B0602030504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latin typeface="Lucida Sans Unicode" panose="020B0602030504020204" pitchFamily="34" charset="0"/>
                <a:ea typeface="宋体" panose="02010600030101010101" pitchFamily="2" charset="-122"/>
              </a:rPr>
              <a:t>LOGO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B65B7A-F3A3-4E8B-BBFB-03490D1A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B2E070F-6306-47CA-B91B-A5BF9A2A1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BAC5FC2-F44B-4ACB-A6CF-AF1255CE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B68441-B847-49A9-B4D0-065D70B4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2E86C29-D938-4BE8-B037-7738A73E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F647A-2CD0-4E4F-940E-8C1E3E701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48457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629D486-6FF8-478F-BD68-ABA847E37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34150" y="114300"/>
            <a:ext cx="2076450" cy="46291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432533-A6E8-46D3-8BAF-81528E841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114300"/>
            <a:ext cx="6076950" cy="462915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8C3020-4EEE-4EF5-876B-FCBE5E31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9485B9-F75D-45F7-B6CB-5D7D3CB6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81C433-530F-4A40-AC4E-AB19D414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B0C40-39D8-4A15-AB92-2FC19BC885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427495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F4B0EE-1748-4D2F-9ABC-E23038A4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4301"/>
            <a:ext cx="7086600" cy="4226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:a16="http://schemas.microsoft.com/office/drawing/2014/main" xmlns="" id="{52D910DA-EC2A-4167-B7C2-38A55049E408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742950"/>
            <a:ext cx="8153400" cy="4000500"/>
          </a:xfrm>
        </p:spPr>
        <p:txBody>
          <a:bodyPr/>
          <a:lstStyle/>
          <a:p>
            <a:r>
              <a:rPr lang="zh-CN" altLang="en-US"/>
              <a:t>单击图标添加表格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7CBC09F-4397-4D93-A9A8-3D1B7A9E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4914900"/>
            <a:ext cx="25908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39685-AA96-4B7E-B4E8-C9FD6987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3800" y="114300"/>
            <a:ext cx="1600200" cy="4000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55A985-D978-4557-84B7-F46C7905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6600" y="4924425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fld id="{822DC5D1-F9C3-4B3E-8BCA-6EA5DDC4255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91048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BEA7BC-A07F-495E-97C6-D13E7EBA5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5AC589-3AFF-4AC9-A9FC-3B30AFE3E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98414A-39D9-414F-AD1B-705C9996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D93BBE-71A4-4985-81C8-E6F15324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516DEF-0BFB-4DB3-A89A-E505049B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A7EDA-2D97-490E-BB95-EFB21460787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579188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84C865-8109-49EA-9C68-7A0151A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09A224-E1E9-454E-8026-C6DF0269C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CF2F8D-0FF2-4A17-864B-74156AE8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1C8399-E524-4B1A-8009-2E166B7F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CFAB718-086E-4BEB-A641-3E908D0E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81BE2-70A9-444A-90BC-4FAA0466E90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32255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379AEF-5741-4BB8-8FC8-BECA8A86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DFD4CC7-E7F4-4C6C-A06A-4C63CBFFE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00500" cy="4000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A3D2DEE-D089-4EAF-BB43-94CB84324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742950"/>
            <a:ext cx="4000500" cy="4000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A7686D-3487-4442-9D6F-DD3C9F5F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2091D36-53A5-4B81-9037-C2B26C31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F6488A-085E-47FE-9438-F4F826B7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5738D-F8F9-4B64-AB0C-04CC413A15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913195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160EA9-6F10-4774-B167-6776D6DF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61D834-E1C6-47D0-903C-E5F6208B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1A18E57-0AD4-4FAF-8059-48D0318F9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AC76E29-8289-4496-91EA-B70FA51F2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17C1A51-BB22-4D3A-85AA-A2A512A76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7ADF52D-167D-4FB7-94F6-CA7D5E92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942A3E3-ACA2-45D0-B9E0-3CEB6D17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182D1BB-A1AC-439B-BC41-2585C664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73738-63F0-4621-93F2-1D6FD409ECA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2805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F79F25-B6D7-4CDC-85D8-603BD114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82D8052-096C-4BFC-BD2F-78742260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F84A06E-EF1D-463D-AB83-8F3F261D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A34AB85-2DF4-4C8B-A034-E09BF03A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B7383-DF1F-47FF-A9F2-9201BCD531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11750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BFE97C-07A0-4FC4-B163-AE32FA16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18B5-DECF-4FF0-B840-2E888A62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19A0963-4956-47B6-BE95-81A9EA9E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57C68-0606-4C11-93CA-A86AF915A9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189901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48AC0F-9E42-4A63-8603-E1B13EBF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F4F14C-5E6E-4DCA-83C3-64820AFD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E45CEDC-F3B7-4BAD-9104-7BD16BF47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6095B5-F17F-4D23-994B-1BF41E2B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3C6333-E2A9-40ED-877C-0490DEB0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5088869-0664-4BFB-8293-06190339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96197-CD92-4010-8902-15C902CDB2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38403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28B328-2A31-4453-AAFB-ED4EDC9B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26063DB-984A-459D-849C-765D77B0E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C626F2E-4C8C-470A-A346-A735FDB30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06D9E-EF63-489E-AA4E-70F66755E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2F4EB51-72F6-4AA5-BDDE-2E3B2D2B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0C4137-6A7E-4BC1-BC0C-33E2932D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54275-0D1F-4129-89B9-7EAC1F25C35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71975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Rectangle 48" descr="Narrow horizontal">
            <a:extLst>
              <a:ext uri="{FF2B5EF4-FFF2-40B4-BE49-F238E27FC236}">
                <a16:creationId xmlns:a16="http://schemas.microsoft.com/office/drawing/2014/main" xmlns="" id="{E8EF7E54-28BD-4D22-9283-7416AFABF9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7512050" cy="571500"/>
          </a:xfrm>
          <a:prstGeom prst="rect">
            <a:avLst/>
          </a:prstGeom>
          <a:pattFill prst="narHorz">
            <a:fgClr>
              <a:schemeClr val="tx2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1067" name="Object 43">
            <a:extLst>
              <a:ext uri="{FF2B5EF4-FFF2-40B4-BE49-F238E27FC236}">
                <a16:creationId xmlns:a16="http://schemas.microsoft.com/office/drawing/2014/main" xmlns="" id="{D83F2564-AB0B-41D7-BDB3-4E6C4861B3C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119188" y="1381125"/>
          <a:ext cx="8024812" cy="3762375"/>
        </p:xfrm>
        <a:graphic>
          <a:graphicData uri="http://schemas.openxmlformats.org/presentationml/2006/ole">
            <p:oleObj spid="_x0000_s1140" name="Image" r:id="rId15" imgW="8025397" imgH="5015873" progId="">
              <p:embed/>
            </p:oleObj>
          </a:graphicData>
        </a:graphic>
      </p:graphicFrame>
      <p:sp>
        <p:nvSpPr>
          <p:cNvPr id="1068" name="Rectangle 44">
            <a:extLst>
              <a:ext uri="{FF2B5EF4-FFF2-40B4-BE49-F238E27FC236}">
                <a16:creationId xmlns:a16="http://schemas.microsoft.com/office/drawing/2014/main" xmlns="" id="{621E7741-9457-4932-A357-3DE60845DC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24750" y="0"/>
            <a:ext cx="1619250" cy="5965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70" name="Rectangle 46">
            <a:extLst>
              <a:ext uri="{FF2B5EF4-FFF2-40B4-BE49-F238E27FC236}">
                <a16:creationId xmlns:a16="http://schemas.microsoft.com/office/drawing/2014/main" xmlns="" id="{D3E2F728-BD95-4D50-A650-19261FDF4F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573881"/>
            <a:ext cx="9144000" cy="535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39BC6BE-5CB8-4106-B1C1-66FE059E8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42950"/>
            <a:ext cx="81534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7521B06-75A3-45E7-A9B1-BF756106AA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4914900"/>
            <a:ext cx="2590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  <a:ea typeface="宋体" panose="02010600030101010101" pitchFamily="2" charset="-122"/>
              </a:defRPr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40F6B74-6771-4D78-9740-0BC6BE155B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43800" y="114300"/>
            <a:ext cx="1600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r>
              <a:rPr lang="en-US" altLang="zh-CN"/>
              <a:t>Company</a:t>
            </a:r>
          </a:p>
          <a:p>
            <a:r>
              <a:rPr lang="en-US" altLang="zh-CN"/>
              <a:t> Logo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21A4D78-E4E8-4455-8ABD-F4BCCD033A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4924425"/>
            <a:ext cx="21336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  <a:ea typeface="宋体" panose="02010600030101010101" pitchFamily="2" charset="-122"/>
              </a:defRPr>
            </a:lvl1pPr>
          </a:lstStyle>
          <a:p>
            <a:fld id="{391939E9-A43B-4103-8450-56E9D421A01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509D2F9-E5F9-431A-8E20-BBBB3097F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14301"/>
            <a:ext cx="7086600" cy="42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71" name="Line 47">
            <a:extLst>
              <a:ext uri="{FF2B5EF4-FFF2-40B4-BE49-F238E27FC236}">
                <a16:creationId xmlns:a16="http://schemas.microsoft.com/office/drawing/2014/main" xmlns="" id="{E6EFECFB-33A3-4F18-9B3D-BFE15F51B635}"/>
              </a:ext>
            </a:extLst>
          </p:cNvPr>
          <p:cNvSpPr>
            <a:spLocks noChangeShapeType="1"/>
          </p:cNvSpPr>
          <p:nvPr userDrawn="1"/>
        </p:nvSpPr>
        <p:spPr bwMode="ltGray">
          <a:xfrm>
            <a:off x="468314" y="4894660"/>
            <a:ext cx="835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25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4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93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3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4.sv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slide" Target="slide2.xml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4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4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48ABAEF5-87B5-4276-9F42-119D27C225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371600" y="1371600"/>
            <a:ext cx="7543800" cy="685800"/>
          </a:xfrm>
        </p:spPr>
        <p:txBody>
          <a:bodyPr/>
          <a:lstStyle/>
          <a:p>
            <a:r>
              <a:rPr lang="zh-CN" altLang="zh-CN" dirty="0"/>
              <a:t>敢为人先，创新发展</a:t>
            </a:r>
            <a:br>
              <a:rPr lang="zh-CN" altLang="zh-CN" dirty="0"/>
            </a:br>
            <a:endParaRPr lang="zh-CN" altLang="zh-CN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E4A0DA5C-D946-44B9-A9B1-AA88FF7C96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57401" y="2057400"/>
            <a:ext cx="6310313" cy="400050"/>
          </a:xfrm>
        </p:spPr>
        <p:txBody>
          <a:bodyPr/>
          <a:lstStyle/>
          <a:p>
            <a:r>
              <a:rPr lang="en-US" altLang="zh-CN" dirty="0"/>
              <a:t>————</a:t>
            </a:r>
            <a:r>
              <a:rPr lang="zh-CN" altLang="zh-CN" dirty="0"/>
              <a:t>新加坡培训学习</a:t>
            </a:r>
            <a:r>
              <a:rPr lang="zh-CN" altLang="en-US" dirty="0"/>
              <a:t>分享</a:t>
            </a:r>
            <a:endParaRPr lang="zh-CN" altLang="zh-CN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AABD4D2-8417-4448-9F54-F38101BEE964}"/>
              </a:ext>
            </a:extLst>
          </p:cNvPr>
          <p:cNvSpPr txBox="1"/>
          <p:nvPr/>
        </p:nvSpPr>
        <p:spPr>
          <a:xfrm>
            <a:off x="6516216" y="4569972"/>
            <a:ext cx="216024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财贸学院    陈海雯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1AC76FFF-411F-43C2-851F-C5B7551C3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000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、科技进步推动经济转型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579" name="Group 19">
            <a:extLst>
              <a:ext uri="{FF2B5EF4-FFF2-40B4-BE49-F238E27FC236}">
                <a16:creationId xmlns:a16="http://schemas.microsoft.com/office/drawing/2014/main" xmlns="" id="{78F11672-C84F-4ACD-A8F3-5696ABF8287E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180035"/>
            <a:ext cx="2286000" cy="2658535"/>
            <a:chOff x="720" y="1998"/>
            <a:chExt cx="1440" cy="2031"/>
          </a:xfrm>
        </p:grpSpPr>
        <p:sp>
          <p:nvSpPr>
            <p:cNvPr id="66564" name="AutoShape 4">
              <a:extLst>
                <a:ext uri="{FF2B5EF4-FFF2-40B4-BE49-F238E27FC236}">
                  <a16:creationId xmlns:a16="http://schemas.microsoft.com/office/drawing/2014/main" xmlns="" id="{A5699F56-2FE9-4F01-A8D2-568EC55FE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9CCFF"/>
                      </a:gs>
                      <a:gs pos="100000">
                        <a:srgbClr val="99CCFF">
                          <a:gamma/>
                          <a:tint val="2745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zh-CN">
                <a:latin typeface="Verdana" panose="020B0604030504040204" pitchFamily="34" charset="0"/>
              </a:endParaRPr>
            </a:p>
          </p:txBody>
        </p:sp>
        <p:sp>
          <p:nvSpPr>
            <p:cNvPr id="66565" name="Text Box 5">
              <a:extLst>
                <a:ext uri="{FF2B5EF4-FFF2-40B4-BE49-F238E27FC236}">
                  <a16:creationId xmlns:a16="http://schemas.microsoft.com/office/drawing/2014/main" xmlns="" id="{CB024FA1-50BB-4304-9BBC-AD69DE033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" y="2124"/>
              <a:ext cx="1284" cy="1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zh-CN" b="1" dirty="0">
                  <a:solidFill>
                    <a:schemeClr val="tx2"/>
                  </a:solidFill>
                </a:rPr>
                <a:t>玮壹科技城</a:t>
              </a:r>
              <a:endParaRPr lang="en-US" altLang="zh-CN" b="1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b="1" dirty="0">
                <a:solidFill>
                  <a:schemeClr val="tx2"/>
                </a:solidFill>
                <a:ea typeface="宋体" panose="02010600030101010101" pitchFamily="2" charset="-122"/>
              </a:endParaRPr>
            </a:p>
            <a:p>
              <a:pPr marL="285750" indent="-285750" eaLnBrk="0" hangingPunct="0">
                <a:buFont typeface="Wingdings" panose="05000000000000000000" pitchFamily="2" charset="2"/>
                <a:buChar char="Ø"/>
              </a:pPr>
              <a:r>
                <a:rPr lang="zh-CN" altLang="zh-CN" sz="1200" dirty="0">
                  <a:solidFill>
                    <a:schemeClr val="tx2"/>
                  </a:solidFill>
                </a:rPr>
                <a:t>科技城集住宅、商业中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心、高等学府、研究机构、休闲体育设施等于一体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sz="1200" dirty="0">
                <a:solidFill>
                  <a:schemeClr val="tx2"/>
                </a:solidFill>
              </a:endParaRPr>
            </a:p>
            <a:p>
              <a:pPr marL="171450" indent="-171450" eaLnBrk="0" hangingPunct="0">
                <a:buFont typeface="Wingdings" panose="05000000000000000000" pitchFamily="2" charset="2"/>
                <a:buChar char="Ø"/>
              </a:pPr>
              <a:r>
                <a:rPr lang="zh-CN" altLang="zh-CN" sz="1200" dirty="0">
                  <a:solidFill>
                    <a:schemeClr val="tx2"/>
                  </a:solidFill>
                </a:rPr>
                <a:t>生命科学、信息科技、环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境科学与工程为三大主导产业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sz="1200" dirty="0">
                <a:solidFill>
                  <a:schemeClr val="tx2"/>
                </a:solidFill>
              </a:endParaRPr>
            </a:p>
            <a:p>
              <a:pPr marL="171450" indent="-171450" eaLnBrk="0" hangingPunct="0">
                <a:buFont typeface="Wingdings" panose="05000000000000000000" pitchFamily="2" charset="2"/>
                <a:buChar char="Ø"/>
              </a:pPr>
              <a:r>
                <a:rPr lang="zh-CN" altLang="zh-CN" sz="1200" dirty="0">
                  <a:solidFill>
                    <a:schemeClr val="tx2"/>
                  </a:solidFill>
                </a:rPr>
                <a:t>预留远期拓展区，是创新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创业的热土</a:t>
              </a:r>
              <a:endParaRPr lang="en-US" altLang="zh-CN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66566" name="Freeform 6">
            <a:extLst>
              <a:ext uri="{FF2B5EF4-FFF2-40B4-BE49-F238E27FC236}">
                <a16:creationId xmlns:a16="http://schemas.microsoft.com/office/drawing/2014/main" xmlns="" id="{A56E2C28-79A0-4C5E-8B68-F0BCFC2DA45E}"/>
              </a:ext>
            </a:extLst>
          </p:cNvPr>
          <p:cNvSpPr>
            <a:spLocks/>
          </p:cNvSpPr>
          <p:nvPr/>
        </p:nvSpPr>
        <p:spPr bwMode="gray">
          <a:xfrm>
            <a:off x="3222625" y="2306241"/>
            <a:ext cx="903288" cy="93106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567" name="AutoShape 7">
            <a:extLst>
              <a:ext uri="{FF2B5EF4-FFF2-40B4-BE49-F238E27FC236}">
                <a16:creationId xmlns:a16="http://schemas.microsoft.com/office/drawing/2014/main" xmlns="" id="{FBBCDE1B-1674-46DE-AC79-7AEE0D50C068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4868864" y="2303860"/>
            <a:ext cx="9096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6581" name="Group 21">
            <a:extLst>
              <a:ext uri="{FF2B5EF4-FFF2-40B4-BE49-F238E27FC236}">
                <a16:creationId xmlns:a16="http://schemas.microsoft.com/office/drawing/2014/main" xmlns="" id="{71ABCAE7-AD4A-4043-85A1-CD7E91A862B1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085850"/>
            <a:ext cx="2998788" cy="1201341"/>
            <a:chOff x="1920" y="912"/>
            <a:chExt cx="1889" cy="1009"/>
          </a:xfrm>
        </p:grpSpPr>
        <p:grpSp>
          <p:nvGrpSpPr>
            <p:cNvPr id="66569" name="Group 9">
              <a:extLst>
                <a:ext uri="{FF2B5EF4-FFF2-40B4-BE49-F238E27FC236}">
                  <a16:creationId xmlns:a16="http://schemas.microsoft.com/office/drawing/2014/main" xmlns="" id="{31018522-A118-43FE-9358-DC2B5A2A9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912"/>
              <a:ext cx="1889" cy="1009"/>
              <a:chOff x="1997" y="1314"/>
              <a:chExt cx="1889" cy="1009"/>
            </a:xfrm>
          </p:grpSpPr>
          <p:grpSp>
            <p:nvGrpSpPr>
              <p:cNvPr id="66570" name="Group 10">
                <a:extLst>
                  <a:ext uri="{FF2B5EF4-FFF2-40B4-BE49-F238E27FC236}">
                    <a16:creationId xmlns:a16="http://schemas.microsoft.com/office/drawing/2014/main" xmlns="" id="{A04C15C1-2142-47A9-B948-F6F2E14B0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6571" name="Oval 11">
                  <a:extLst>
                    <a:ext uri="{FF2B5EF4-FFF2-40B4-BE49-F238E27FC236}">
                      <a16:creationId xmlns:a16="http://schemas.microsoft.com/office/drawing/2014/main" xmlns="" id="{C9F1B07B-6CA7-4498-997D-D7B3111B6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6572" name="Oval 12">
                  <a:extLst>
                    <a:ext uri="{FF2B5EF4-FFF2-40B4-BE49-F238E27FC236}">
                      <a16:creationId xmlns:a16="http://schemas.microsoft.com/office/drawing/2014/main" xmlns="" id="{BA2A09F1-6C66-4B8D-B118-64FCF83E1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6573" name="Oval 13">
                <a:extLst>
                  <a:ext uri="{FF2B5EF4-FFF2-40B4-BE49-F238E27FC236}">
                    <a16:creationId xmlns:a16="http://schemas.microsoft.com/office/drawing/2014/main" xmlns="" id="{DEA0D79D-3C27-4DAF-B41D-0670B2557C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6574" name="Oval 14">
                <a:extLst>
                  <a:ext uri="{FF2B5EF4-FFF2-40B4-BE49-F238E27FC236}">
                    <a16:creationId xmlns:a16="http://schemas.microsoft.com/office/drawing/2014/main" xmlns="" id="{33421870-4A67-4C08-8CEE-9BD54026DF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6575" name="Oval 15">
                <a:extLst>
                  <a:ext uri="{FF2B5EF4-FFF2-40B4-BE49-F238E27FC236}">
                    <a16:creationId xmlns:a16="http://schemas.microsoft.com/office/drawing/2014/main" xmlns="" id="{01DB73DA-1143-4E45-8D9F-72A8287DFA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6576" name="Oval 16">
                <a:extLst>
                  <a:ext uri="{FF2B5EF4-FFF2-40B4-BE49-F238E27FC236}">
                    <a16:creationId xmlns:a16="http://schemas.microsoft.com/office/drawing/2014/main" xmlns="" id="{33FD3ADD-5A39-4DE7-9190-F4787FD2E6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6577" name="Text Box 17">
              <a:extLst>
                <a:ext uri="{FF2B5EF4-FFF2-40B4-BE49-F238E27FC236}">
                  <a16:creationId xmlns:a16="http://schemas.microsoft.com/office/drawing/2014/main" xmlns="" id="{1997A7E3-D6BB-48A2-8C6F-1CC84ACAB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5" y="1038"/>
              <a:ext cx="701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标志性</a:t>
              </a:r>
              <a:endParaRPr lang="en-US" altLang="zh-CN" sz="2400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sz="2400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成果</a:t>
              </a:r>
              <a:endParaRPr lang="en-US" altLang="zh-CN" sz="1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6580" name="Group 20">
            <a:extLst>
              <a:ext uri="{FF2B5EF4-FFF2-40B4-BE49-F238E27FC236}">
                <a16:creationId xmlns:a16="http://schemas.microsoft.com/office/drawing/2014/main" xmlns="" id="{F10C7E63-E559-441C-B45C-D8424A857E4F}"/>
              </a:ext>
            </a:extLst>
          </p:cNvPr>
          <p:cNvGrpSpPr>
            <a:grpSpLocks/>
          </p:cNvGrpSpPr>
          <p:nvPr/>
        </p:nvGrpSpPr>
        <p:grpSpPr bwMode="auto">
          <a:xfrm>
            <a:off x="5608497" y="2190644"/>
            <a:ext cx="2392503" cy="3027667"/>
            <a:chOff x="3504" y="1998"/>
            <a:chExt cx="1440" cy="2313"/>
          </a:xfrm>
        </p:grpSpPr>
        <p:sp>
          <p:nvSpPr>
            <p:cNvPr id="66563" name="AutoShape 3">
              <a:extLst>
                <a:ext uri="{FF2B5EF4-FFF2-40B4-BE49-F238E27FC236}">
                  <a16:creationId xmlns:a16="http://schemas.microsoft.com/office/drawing/2014/main" xmlns="" id="{AE09B695-A78C-4E32-8AE1-83AC25B55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998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9CCFF"/>
                      </a:gs>
                      <a:gs pos="100000">
                        <a:srgbClr val="99CCFF">
                          <a:gamma/>
                          <a:tint val="2745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zh-CN">
                <a:latin typeface="Verdana" panose="020B0604030504040204" pitchFamily="34" charset="0"/>
              </a:endParaRPr>
            </a:p>
          </p:txBody>
        </p:sp>
        <p:sp>
          <p:nvSpPr>
            <p:cNvPr id="66578" name="Text Box 18">
              <a:extLst>
                <a:ext uri="{FF2B5EF4-FFF2-40B4-BE49-F238E27FC236}">
                  <a16:creationId xmlns:a16="http://schemas.microsoft.com/office/drawing/2014/main" xmlns="" id="{E983C601-DBC1-4DC5-AC68-4F2FFB146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24"/>
              <a:ext cx="1284" cy="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zh-CN" b="1" dirty="0">
                  <a:solidFill>
                    <a:schemeClr val="tx2"/>
                  </a:solidFill>
                </a:rPr>
                <a:t>裕廊化工岛</a:t>
              </a:r>
              <a:endParaRPr lang="en-US" altLang="zh-CN" b="1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b="1" dirty="0">
                <a:solidFill>
                  <a:schemeClr val="tx2"/>
                </a:solidFill>
              </a:endParaRPr>
            </a:p>
            <a:p>
              <a:pPr marL="285750" indent="-285750" eaLnBrk="0" hangingPunct="0">
                <a:buFont typeface="Wingdings" panose="05000000000000000000" pitchFamily="2" charset="2"/>
                <a:buChar char="u"/>
              </a:pPr>
              <a:r>
                <a:rPr lang="zh-CN" altLang="zh-CN" sz="1200" dirty="0">
                  <a:solidFill>
                    <a:schemeClr val="tx2"/>
                  </a:solidFill>
                </a:rPr>
                <a:t>世界级的工业城镇</a:t>
              </a:r>
              <a:r>
                <a:rPr lang="zh-CN" altLang="en-US" sz="1200" dirty="0">
                  <a:solidFill>
                    <a:schemeClr val="tx2"/>
                  </a:solidFill>
                </a:rPr>
                <a:t>，</a:t>
              </a:r>
              <a:r>
                <a:rPr lang="zh-CN" altLang="zh-CN" sz="1200" dirty="0">
                  <a:solidFill>
                    <a:schemeClr val="tx2"/>
                  </a:solidFill>
                </a:rPr>
                <a:t>国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际著名的跨国公司纷纷在这里落户建厂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sz="1200" dirty="0">
                <a:solidFill>
                  <a:schemeClr val="tx2"/>
                </a:solidFill>
              </a:endParaRPr>
            </a:p>
            <a:p>
              <a:pPr marL="171450" indent="-171450" eaLnBrk="0" hangingPunct="0">
                <a:buFont typeface="Wingdings" panose="05000000000000000000" pitchFamily="2" charset="2"/>
                <a:buChar char="u"/>
              </a:pPr>
              <a:r>
                <a:rPr lang="zh-CN" altLang="zh-CN" sz="1200" dirty="0">
                  <a:solidFill>
                    <a:schemeClr val="tx2"/>
                  </a:solidFill>
                </a:rPr>
                <a:t>建立了德国——</a:t>
              </a:r>
              <a:r>
                <a:rPr lang="en-US" altLang="zh-CN" sz="1200" dirty="0">
                  <a:solidFill>
                    <a:schemeClr val="tx2"/>
                  </a:solidFill>
                </a:rPr>
                <a:t>-</a:t>
              </a:r>
              <a:r>
                <a:rPr lang="zh-CN" altLang="zh-CN" sz="1200" dirty="0">
                  <a:solidFill>
                    <a:schemeClr val="tx2"/>
                  </a:solidFill>
                </a:rPr>
                <a:t>新加坡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学院；法国 ——新加坡学院；日本—— 新加坡学院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endParaRPr lang="en-US" altLang="zh-CN" sz="1200" dirty="0">
                <a:solidFill>
                  <a:schemeClr val="tx2"/>
                </a:solidFill>
              </a:endParaRPr>
            </a:p>
            <a:p>
              <a:pPr marL="171450" indent="-171450" eaLnBrk="0" hangingPunct="0">
                <a:buFont typeface="Wingdings" panose="05000000000000000000" pitchFamily="2" charset="2"/>
                <a:buChar char="u"/>
              </a:pPr>
              <a:r>
                <a:rPr lang="zh-CN" altLang="zh-CN" sz="1200" dirty="0">
                  <a:solidFill>
                    <a:schemeClr val="tx2"/>
                  </a:solidFill>
                </a:rPr>
                <a:t>两个花园闻名于世——中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eaLnBrk="0" hangingPunct="0"/>
              <a:r>
                <a:rPr lang="zh-CN" altLang="zh-CN" sz="1200" dirty="0">
                  <a:solidFill>
                    <a:schemeClr val="tx2"/>
                  </a:solidFill>
                </a:rPr>
                <a:t>国花园和日本花园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pPr marL="285750" indent="-285750" eaLnBrk="0" hangingPunct="0">
                <a:buFont typeface="Wingdings" panose="05000000000000000000" pitchFamily="2" charset="2"/>
                <a:buChar char="u"/>
              </a:pPr>
              <a:endParaRPr lang="en-US" altLang="zh-CN" sz="1200" dirty="0">
                <a:solidFill>
                  <a:schemeClr val="tx2"/>
                </a:solidFill>
              </a:endParaRPr>
            </a:p>
            <a:p>
              <a:pPr marL="285750" indent="-285750" eaLnBrk="0" hangingPunct="0">
                <a:buFont typeface="Wingdings" panose="05000000000000000000" pitchFamily="2" charset="2"/>
                <a:buChar char="u"/>
              </a:pPr>
              <a:endParaRPr lang="zh-CN" alt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66568" name="Freeform 8">
            <a:extLst>
              <a:ext uri="{FF2B5EF4-FFF2-40B4-BE49-F238E27FC236}">
                <a16:creationId xmlns:a16="http://schemas.microsoft.com/office/drawing/2014/main" xmlns="" id="{1C988D68-656C-4843-B31A-B055F532B6E2}"/>
              </a:ext>
            </a:extLst>
          </p:cNvPr>
          <p:cNvSpPr>
            <a:spLocks/>
          </p:cNvSpPr>
          <p:nvPr/>
        </p:nvSpPr>
        <p:spPr bwMode="gray">
          <a:xfrm flipH="1">
            <a:off x="4875214" y="2306241"/>
            <a:ext cx="903287" cy="93106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AB14C173-E164-4289-94D9-77C6C017482E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形 24" descr="电源">
            <a:hlinkClick r:id="rId3" action="ppaction://hlinksldjump"/>
            <a:extLst>
              <a:ext uri="{FF2B5EF4-FFF2-40B4-BE49-F238E27FC236}">
                <a16:creationId xmlns:a16="http://schemas.microsoft.com/office/drawing/2014/main" xmlns="" id="{78F043AE-8831-4BB3-A78A-A218F15D6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2777" y="4591744"/>
            <a:ext cx="398206" cy="298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F87440-8D44-48CA-886F-391BD28D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014"/>
            <a:ext cx="7086600" cy="422672"/>
          </a:xfrm>
        </p:spPr>
        <p:txBody>
          <a:bodyPr/>
          <a:lstStyle/>
          <a:p>
            <a:r>
              <a:rPr lang="en-US" altLang="zh-CN" sz="2000" kern="100" dirty="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000" kern="100" dirty="0"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、政府助力推进持续发展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2647D3E-0A62-4DA6-B75F-D43860A88D02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B438A7A-06F1-4FB2-9608-B000739BD33A}"/>
              </a:ext>
            </a:extLst>
          </p:cNvPr>
          <p:cNvSpPr/>
          <p:nvPr/>
        </p:nvSpPr>
        <p:spPr>
          <a:xfrm>
            <a:off x="755576" y="734188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科技创新引领经济发展，是新加坡经济转型的主要原因，而科技创新仅仅依靠企业进行会容易失去动力和持续性，政府必须具有前瞻性，成为创新发展的推手，经济转型才能落实，经济发展才能持续。新加坡公共政策研究所所长、新加坡国立大学</a:t>
            </a:r>
            <a:r>
              <a:rPr lang="en-US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EMBA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客座</a:t>
            </a:r>
            <a:r>
              <a:rPr lang="zh-CN" altLang="en-US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教授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、新加坡南洋理工大学专题客座教授刘叔铭</a:t>
            </a:r>
            <a:r>
              <a:rPr lang="zh-CN" altLang="en-US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先生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的讲座及新加坡资讯通信发展管理局</a:t>
            </a:r>
            <a:r>
              <a:rPr lang="en-US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智慧国</a:t>
            </a:r>
            <a:r>
              <a:rPr lang="en-US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b="1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体验中心的体验活动就很好地诠释了这一点。</a:t>
            </a:r>
            <a:endParaRPr lang="zh-CN" altLang="zh-CN" sz="14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C:\Users\chen\AppData\Local\Temp\WeChat Files\511949723246842355.jpg">
            <a:extLst>
              <a:ext uri="{FF2B5EF4-FFF2-40B4-BE49-F238E27FC236}">
                <a16:creationId xmlns:a16="http://schemas.microsoft.com/office/drawing/2014/main" xmlns="" id="{C691FDA2-1FC9-405B-95EB-255AB957AC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6716"/>
            <a:ext cx="2163068" cy="20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chen\AppData\Local\Temp\WeChat Files\296251284635869759.jpg">
            <a:extLst>
              <a:ext uri="{FF2B5EF4-FFF2-40B4-BE49-F238E27FC236}">
                <a16:creationId xmlns:a16="http://schemas.microsoft.com/office/drawing/2014/main" xmlns="" id="{75E6FB74-B1B5-4B14-88A3-50A7EEADA4C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0453" y="2663685"/>
            <a:ext cx="1984152" cy="20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C:\Users\chen\AppData\Local\Temp\WeChat Files\433033665238539435.jpg">
            <a:extLst>
              <a:ext uri="{FF2B5EF4-FFF2-40B4-BE49-F238E27FC236}">
                <a16:creationId xmlns:a16="http://schemas.microsoft.com/office/drawing/2014/main" xmlns="" id="{EA926CCD-46A4-4C11-988F-A2B7ABBC7B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317" y="2808310"/>
            <a:ext cx="2851398" cy="1781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33238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>
            <a:extLst>
              <a:ext uri="{FF2B5EF4-FFF2-40B4-BE49-F238E27FC236}">
                <a16:creationId xmlns:a16="http://schemas.microsoft.com/office/drawing/2014/main" xmlns="" id="{7966DA06-A9E0-49E2-8C0C-E4B4A7004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zh-CN" altLang="en-US" sz="2800" dirty="0">
                <a:ea typeface="宋体" panose="02010600030101010101" pitchFamily="2" charset="-122"/>
              </a:rPr>
              <a:t>思考与借鉴</a:t>
            </a:r>
            <a:endParaRPr lang="en-US" altLang="zh-CN" sz="2800" dirty="0">
              <a:ea typeface="宋体" panose="02010600030101010101" pitchFamily="2" charset="-122"/>
            </a:endParaRPr>
          </a:p>
        </p:txBody>
      </p:sp>
      <p:grpSp>
        <p:nvGrpSpPr>
          <p:cNvPr id="72745" name="Group 41">
            <a:extLst>
              <a:ext uri="{FF2B5EF4-FFF2-40B4-BE49-F238E27FC236}">
                <a16:creationId xmlns:a16="http://schemas.microsoft.com/office/drawing/2014/main" xmlns="" id="{C0AAE0A7-5D65-4C7F-B9DB-703259C705E1}"/>
              </a:ext>
            </a:extLst>
          </p:cNvPr>
          <p:cNvGrpSpPr>
            <a:grpSpLocks/>
          </p:cNvGrpSpPr>
          <p:nvPr/>
        </p:nvGrpSpPr>
        <p:grpSpPr bwMode="auto">
          <a:xfrm>
            <a:off x="1259632" y="1329612"/>
            <a:ext cx="6781800" cy="3114675"/>
            <a:chOff x="768" y="1128"/>
            <a:chExt cx="4272" cy="2616"/>
          </a:xfrm>
        </p:grpSpPr>
        <p:sp>
          <p:nvSpPr>
            <p:cNvPr id="72707" name="AutoShape 3">
              <a:extLst>
                <a:ext uri="{FF2B5EF4-FFF2-40B4-BE49-F238E27FC236}">
                  <a16:creationId xmlns:a16="http://schemas.microsoft.com/office/drawing/2014/main" xmlns="" id="{F3B8899A-D76A-4A93-ACC5-E194575D4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304"/>
              <a:ext cx="1179" cy="1440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C0C0C0">
                      <a:alpha val="31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zh-CN" altLang="en-US" sz="2400" dirty="0">
                  <a:solidFill>
                    <a:schemeClr val="tx2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科技创新引领，企业落地实施，政府前瞻与助力</a:t>
              </a:r>
              <a:endParaRPr lang="en-US" altLang="zh-CN" sz="2400" dirty="0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708" name="AutoShape 4">
              <a:extLst>
                <a:ext uri="{FF2B5EF4-FFF2-40B4-BE49-F238E27FC236}">
                  <a16:creationId xmlns:a16="http://schemas.microsoft.com/office/drawing/2014/main" xmlns="" id="{E55C1943-D103-4704-AB64-073DDE5D7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2304"/>
              <a:ext cx="1179" cy="1440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C0C0C0">
                      <a:alpha val="31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zh-CN" altLang="en-US" sz="2400" dirty="0">
                  <a:solidFill>
                    <a:schemeClr val="tx2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政校行企协同育人模式的开展</a:t>
              </a:r>
              <a:endParaRPr lang="en-US" altLang="zh-CN" sz="2400" dirty="0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711" name="AutoShape 7">
              <a:extLst>
                <a:ext uri="{FF2B5EF4-FFF2-40B4-BE49-F238E27FC236}">
                  <a16:creationId xmlns:a16="http://schemas.microsoft.com/office/drawing/2014/main" xmlns="" id="{B4826DD6-CD97-4443-A95C-EFE3F7940D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19" y="1551"/>
              <a:ext cx="770" cy="251"/>
            </a:xfrm>
            <a:prstGeom prst="chevron">
              <a:avLst>
                <a:gd name="adj" fmla="val 52514"/>
              </a:avLst>
            </a:pr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72712" name="Oval 8">
              <a:extLst>
                <a:ext uri="{FF2B5EF4-FFF2-40B4-BE49-F238E27FC236}">
                  <a16:creationId xmlns:a16="http://schemas.microsoft.com/office/drawing/2014/main" xmlns="" id="{4509479B-216C-4B8E-933B-32518933EE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19" y="1155"/>
              <a:ext cx="164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3" name="Oval 9">
              <a:extLst>
                <a:ext uri="{FF2B5EF4-FFF2-40B4-BE49-F238E27FC236}">
                  <a16:creationId xmlns:a16="http://schemas.microsoft.com/office/drawing/2014/main" xmlns="" id="{ECD551B0-F69D-4CBE-A37D-3EE7DFF590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19" y="1155"/>
              <a:ext cx="1073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4" name="Oval 10">
              <a:extLst>
                <a:ext uri="{FF2B5EF4-FFF2-40B4-BE49-F238E27FC236}">
                  <a16:creationId xmlns:a16="http://schemas.microsoft.com/office/drawing/2014/main" xmlns="" id="{38028D0D-8A48-4DC0-A9F7-AD9C86FBE6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9" y="1225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5" name="Oval 11">
              <a:extLst>
                <a:ext uri="{FF2B5EF4-FFF2-40B4-BE49-F238E27FC236}">
                  <a16:creationId xmlns:a16="http://schemas.microsoft.com/office/drawing/2014/main" xmlns="" id="{C039E9A7-2516-4487-AD78-B2B08682B3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05" y="1230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6" name="Oval 12">
              <a:extLst>
                <a:ext uri="{FF2B5EF4-FFF2-40B4-BE49-F238E27FC236}">
                  <a16:creationId xmlns:a16="http://schemas.microsoft.com/office/drawing/2014/main" xmlns="" id="{82F66F50-A71C-4931-AAD1-5EA658541F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39" y="1270"/>
              <a:ext cx="841" cy="43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7" name="Oval 13">
              <a:extLst>
                <a:ext uri="{FF2B5EF4-FFF2-40B4-BE49-F238E27FC236}">
                  <a16:creationId xmlns:a16="http://schemas.microsoft.com/office/drawing/2014/main" xmlns="" id="{8E5F4050-902F-40B0-85E7-CF5727A657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1152"/>
              <a:ext cx="164" cy="43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18" name="Oval 14">
              <a:extLst>
                <a:ext uri="{FF2B5EF4-FFF2-40B4-BE49-F238E27FC236}">
                  <a16:creationId xmlns:a16="http://schemas.microsoft.com/office/drawing/2014/main" xmlns="" id="{D3E7AF3D-B031-466C-9ABF-F12D10ADDD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1128"/>
              <a:ext cx="164" cy="43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72719" name="Oval 15">
              <a:extLst>
                <a:ext uri="{FF2B5EF4-FFF2-40B4-BE49-F238E27FC236}">
                  <a16:creationId xmlns:a16="http://schemas.microsoft.com/office/drawing/2014/main" xmlns="" id="{1888CD14-24F9-46BF-8ABB-6E3BA6745A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6" y="1221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20" name="Oval 16">
              <a:extLst>
                <a:ext uri="{FF2B5EF4-FFF2-40B4-BE49-F238E27FC236}">
                  <a16:creationId xmlns:a16="http://schemas.microsoft.com/office/drawing/2014/main" xmlns="" id="{42A71E9C-6468-4901-9DAA-7E5E161843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7" y="1223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721" name="Oval 17">
              <a:extLst>
                <a:ext uri="{FF2B5EF4-FFF2-40B4-BE49-F238E27FC236}">
                  <a16:creationId xmlns:a16="http://schemas.microsoft.com/office/drawing/2014/main" xmlns="" id="{699A03D8-DD96-4F2A-88CD-BAD24F612D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3" y="1268"/>
              <a:ext cx="840" cy="43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72722" name="Group 18">
              <a:extLst>
                <a:ext uri="{FF2B5EF4-FFF2-40B4-BE49-F238E27FC236}">
                  <a16:creationId xmlns:a16="http://schemas.microsoft.com/office/drawing/2014/main" xmlns="" id="{E5B5E35D-DB0B-4B40-A837-EDF2D993E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6" y="1280"/>
              <a:ext cx="813" cy="805"/>
              <a:chOff x="4166" y="1706"/>
              <a:chExt cx="1252" cy="1252"/>
            </a:xfrm>
          </p:grpSpPr>
          <p:sp>
            <p:nvSpPr>
              <p:cNvPr id="72723" name="Oval 19">
                <a:extLst>
                  <a:ext uri="{FF2B5EF4-FFF2-40B4-BE49-F238E27FC236}">
                    <a16:creationId xmlns:a16="http://schemas.microsoft.com/office/drawing/2014/main" xmlns="" id="{BCD7D2F2-801E-4D79-89B2-E661CE6D77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24" name="Oval 20">
                <a:extLst>
                  <a:ext uri="{FF2B5EF4-FFF2-40B4-BE49-F238E27FC236}">
                    <a16:creationId xmlns:a16="http://schemas.microsoft.com/office/drawing/2014/main" xmlns="" id="{8E0F760D-15B7-461F-9F15-0D8A10C5F3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25" name="Oval 21">
                <a:extLst>
                  <a:ext uri="{FF2B5EF4-FFF2-40B4-BE49-F238E27FC236}">
                    <a16:creationId xmlns:a16="http://schemas.microsoft.com/office/drawing/2014/main" xmlns="" id="{3C5D3B49-C8FC-45D8-9CDE-6C8E6D5709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26" name="Oval 22">
                <a:extLst>
                  <a:ext uri="{FF2B5EF4-FFF2-40B4-BE49-F238E27FC236}">
                    <a16:creationId xmlns:a16="http://schemas.microsoft.com/office/drawing/2014/main" xmlns="" id="{7BD1A9FA-EA3B-492F-81FA-FBA0BEC9B8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72737" name="Group 33">
              <a:extLst>
                <a:ext uri="{FF2B5EF4-FFF2-40B4-BE49-F238E27FC236}">
                  <a16:creationId xmlns:a16="http://schemas.microsoft.com/office/drawing/2014/main" xmlns="" id="{D1CE3E19-FEA8-4B14-9BE4-62A1EA79A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4" y="1280"/>
              <a:ext cx="814" cy="805"/>
              <a:chOff x="4166" y="1706"/>
              <a:chExt cx="1252" cy="1252"/>
            </a:xfrm>
          </p:grpSpPr>
          <p:sp>
            <p:nvSpPr>
              <p:cNvPr id="72738" name="Oval 34">
                <a:extLst>
                  <a:ext uri="{FF2B5EF4-FFF2-40B4-BE49-F238E27FC236}">
                    <a16:creationId xmlns:a16="http://schemas.microsoft.com/office/drawing/2014/main" xmlns="" id="{1AA1C527-E691-4455-8632-53BDBF927B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39" name="Oval 35">
                <a:extLst>
                  <a:ext uri="{FF2B5EF4-FFF2-40B4-BE49-F238E27FC236}">
                    <a16:creationId xmlns:a16="http://schemas.microsoft.com/office/drawing/2014/main" xmlns="" id="{FB63E354-4391-42D5-8E8B-8B135AB5A1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40" name="Oval 36">
                <a:extLst>
                  <a:ext uri="{FF2B5EF4-FFF2-40B4-BE49-F238E27FC236}">
                    <a16:creationId xmlns:a16="http://schemas.microsoft.com/office/drawing/2014/main" xmlns="" id="{02804256-0049-4319-A75B-7DB58A44C0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72741" name="Oval 37">
                <a:extLst>
                  <a:ext uri="{FF2B5EF4-FFF2-40B4-BE49-F238E27FC236}">
                    <a16:creationId xmlns:a16="http://schemas.microsoft.com/office/drawing/2014/main" xmlns="" id="{C5351353-38E7-4C71-B5E6-BD314EDB90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72742" name="Text Box 38">
              <a:extLst>
                <a:ext uri="{FF2B5EF4-FFF2-40B4-BE49-F238E27FC236}">
                  <a16:creationId xmlns:a16="http://schemas.microsoft.com/office/drawing/2014/main" xmlns="" id="{1EBB76FE-3643-4569-A8BF-E63E9761005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25" y="1493"/>
              <a:ext cx="635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3200" b="1" dirty="0">
                  <a:solidFill>
                    <a:srgbClr val="7030A0"/>
                  </a:solidFill>
                  <a:ea typeface="宋体" panose="02010600030101010101" pitchFamily="2" charset="-122"/>
                </a:rPr>
                <a:t>思考</a:t>
              </a:r>
              <a:endParaRPr lang="en-US" altLang="zh-CN" sz="3200" b="1" dirty="0">
                <a:solidFill>
                  <a:srgbClr val="7030A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2744" name="Text Box 40">
              <a:extLst>
                <a:ext uri="{FF2B5EF4-FFF2-40B4-BE49-F238E27FC236}">
                  <a16:creationId xmlns:a16="http://schemas.microsoft.com/office/drawing/2014/main" xmlns="" id="{EEF9B6C0-9E2C-4B56-942E-519AFEBDC9C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42" y="1509"/>
              <a:ext cx="635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3200" b="1" dirty="0">
                  <a:solidFill>
                    <a:srgbClr val="7030A0"/>
                  </a:solidFill>
                  <a:ea typeface="宋体" panose="02010600030101010101" pitchFamily="2" charset="-122"/>
                </a:rPr>
                <a:t>借鉴</a:t>
              </a:r>
              <a:endParaRPr lang="en-US" altLang="zh-CN" sz="3200" b="1" dirty="0">
                <a:solidFill>
                  <a:srgbClr val="7030A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5B1CBE3A-82F8-4048-B8B5-E12F08DE9E80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6756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B171713-7F0F-467F-83C2-016A841F8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79762"/>
            <a:ext cx="4024651" cy="19982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95504A7-2CCA-4832-8833-D1E197E640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1011">
            <a:off x="4705514" y="235556"/>
            <a:ext cx="3757024" cy="2571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1CC88F-09DB-469B-A39B-066AE4F415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994">
            <a:off x="741515" y="304551"/>
            <a:ext cx="3340624" cy="22772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66D172B-7055-4250-90B3-C5584BFF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034" y="2949472"/>
            <a:ext cx="4427984" cy="166537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0431DBB7-B3B9-4F7A-8C82-37D616E7EAB7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形 8" descr="电源">
            <a:hlinkClick r:id="rId7" action="ppaction://hlinksldjump"/>
            <a:extLst>
              <a:ext uri="{FF2B5EF4-FFF2-40B4-BE49-F238E27FC236}">
                <a16:creationId xmlns:a16="http://schemas.microsoft.com/office/drawing/2014/main" xmlns="" id="{838E9F90-8132-4CA6-BF20-146A102001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504" y="4785996"/>
            <a:ext cx="398206" cy="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42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xmlns="" id="{053F7D26-B549-4D54-BD79-EC710DA42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 eaLnBrk="0" hangingPunct="0"/>
            <a:r>
              <a:rPr lang="zh-CN" altLang="en-US" sz="2400" dirty="0">
                <a:ea typeface="宋体" panose="02010600030101010101" pitchFamily="2" charset="-122"/>
              </a:rPr>
              <a:t>三、新加坡职教发展的感悟与思考</a:t>
            </a:r>
            <a:endParaRPr lang="en-US" altLang="zh-CN" sz="2400" dirty="0">
              <a:ea typeface="宋体" panose="02010600030101010101" pitchFamily="2" charset="-122"/>
            </a:endParaRPr>
          </a:p>
        </p:txBody>
      </p:sp>
      <p:grpSp>
        <p:nvGrpSpPr>
          <p:cNvPr id="69635" name="Group 3">
            <a:extLst>
              <a:ext uri="{FF2B5EF4-FFF2-40B4-BE49-F238E27FC236}">
                <a16:creationId xmlns:a16="http://schemas.microsoft.com/office/drawing/2014/main" xmlns="" id="{9DD39CFB-ABAE-4D2A-BF07-A0999E390615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657350"/>
            <a:ext cx="6705600" cy="2514600"/>
            <a:chOff x="528" y="1248"/>
            <a:chExt cx="4656" cy="2256"/>
          </a:xfrm>
        </p:grpSpPr>
        <p:grpSp>
          <p:nvGrpSpPr>
            <p:cNvPr id="69636" name="Group 4">
              <a:extLst>
                <a:ext uri="{FF2B5EF4-FFF2-40B4-BE49-F238E27FC236}">
                  <a16:creationId xmlns:a16="http://schemas.microsoft.com/office/drawing/2014/main" xmlns="" id="{FEDA57E0-37E1-4257-98D9-A732CB08F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248"/>
              <a:ext cx="2014" cy="1821"/>
              <a:chOff x="1872" y="1824"/>
              <a:chExt cx="2014" cy="1821"/>
            </a:xfrm>
          </p:grpSpPr>
          <p:sp>
            <p:nvSpPr>
              <p:cNvPr id="69637" name="AutoShape 5">
                <a:extLst>
                  <a:ext uri="{FF2B5EF4-FFF2-40B4-BE49-F238E27FC236}">
                    <a16:creationId xmlns:a16="http://schemas.microsoft.com/office/drawing/2014/main" xmlns="" id="{714EFD54-0BF0-459A-A856-373F259F62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638" name="AutoShape 6">
                <a:extLst>
                  <a:ext uri="{FF2B5EF4-FFF2-40B4-BE49-F238E27FC236}">
                    <a16:creationId xmlns:a16="http://schemas.microsoft.com/office/drawing/2014/main" xmlns="" id="{2713E190-8735-4BD7-841A-B3FAD0E39E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639" name="AutoShape 7">
                <a:extLst>
                  <a:ext uri="{FF2B5EF4-FFF2-40B4-BE49-F238E27FC236}">
                    <a16:creationId xmlns:a16="http://schemas.microsoft.com/office/drawing/2014/main" xmlns="" id="{34BB3515-90D4-47BC-A47B-84AFE525EF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640" name="Oval 8">
                <a:extLst>
                  <a:ext uri="{FF2B5EF4-FFF2-40B4-BE49-F238E27FC236}">
                    <a16:creationId xmlns:a16="http://schemas.microsoft.com/office/drawing/2014/main" xmlns="" id="{0393BA5C-3335-4694-8947-2D9A8FC72D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641" name="Oval 9">
                <a:extLst>
                  <a:ext uri="{FF2B5EF4-FFF2-40B4-BE49-F238E27FC236}">
                    <a16:creationId xmlns:a16="http://schemas.microsoft.com/office/drawing/2014/main" xmlns="" id="{3664373A-9167-4E4B-A4DC-EC97767D3A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642" name="Oval 10">
                <a:extLst>
                  <a:ext uri="{FF2B5EF4-FFF2-40B4-BE49-F238E27FC236}">
                    <a16:creationId xmlns:a16="http://schemas.microsoft.com/office/drawing/2014/main" xmlns="" id="{9C133C7B-8717-49DB-AEFD-32E40F9E77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80" cy="4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9643" name="Oval 11">
                <a:extLst>
                  <a:ext uri="{FF2B5EF4-FFF2-40B4-BE49-F238E27FC236}">
                    <a16:creationId xmlns:a16="http://schemas.microsoft.com/office/drawing/2014/main" xmlns="" id="{17855171-6EB2-42AD-BED5-F4E3D2A18E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80" cy="466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9644" name="Oval 12">
                <a:extLst>
                  <a:ext uri="{FF2B5EF4-FFF2-40B4-BE49-F238E27FC236}">
                    <a16:creationId xmlns:a16="http://schemas.microsoft.com/office/drawing/2014/main" xmlns="" id="{A4D36072-75C1-44D9-B29B-A4B00032DD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4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9645" name="Oval 13">
                <a:extLst>
                  <a:ext uri="{FF2B5EF4-FFF2-40B4-BE49-F238E27FC236}">
                    <a16:creationId xmlns:a16="http://schemas.microsoft.com/office/drawing/2014/main" xmlns="" id="{7ECDB5D0-DB3E-4F1B-9547-A4DE2D0FB7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46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69646" name="AutoShape 14">
              <a:extLst>
                <a:ext uri="{FF2B5EF4-FFF2-40B4-BE49-F238E27FC236}">
                  <a16:creationId xmlns:a16="http://schemas.microsoft.com/office/drawing/2014/main" xmlns="" id="{A02954A9-9EB9-4F8F-963E-E03C3CB0CF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28" y="2256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47" name="AutoShape 15">
              <a:extLst>
                <a:ext uri="{FF2B5EF4-FFF2-40B4-BE49-F238E27FC236}">
                  <a16:creationId xmlns:a16="http://schemas.microsoft.com/office/drawing/2014/main" xmlns="" id="{7B3E95D1-895F-414D-B789-3A8F5CAC60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28" y="1920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48" name="AutoShape 16">
              <a:extLst>
                <a:ext uri="{FF2B5EF4-FFF2-40B4-BE49-F238E27FC236}">
                  <a16:creationId xmlns:a16="http://schemas.microsoft.com/office/drawing/2014/main" xmlns="" id="{6CEE0F60-2CAF-44F4-A8BB-1855198743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28" y="1584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49" name="AutoShape 17">
              <a:extLst>
                <a:ext uri="{FF2B5EF4-FFF2-40B4-BE49-F238E27FC236}">
                  <a16:creationId xmlns:a16="http://schemas.microsoft.com/office/drawing/2014/main" xmlns="" id="{D1C9F0D4-190B-4AD6-AC20-01B193F3B8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4" y="2256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50" name="AutoShape 18">
              <a:extLst>
                <a:ext uri="{FF2B5EF4-FFF2-40B4-BE49-F238E27FC236}">
                  <a16:creationId xmlns:a16="http://schemas.microsoft.com/office/drawing/2014/main" xmlns="" id="{DD612B62-B01E-4A0E-954B-C02B814399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4" y="1920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51" name="AutoShape 19">
              <a:extLst>
                <a:ext uri="{FF2B5EF4-FFF2-40B4-BE49-F238E27FC236}">
                  <a16:creationId xmlns:a16="http://schemas.microsoft.com/office/drawing/2014/main" xmlns="" id="{9764349C-1516-4806-B9B6-71EE56C10F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4" y="1584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652" name="Text Box 20">
              <a:extLst>
                <a:ext uri="{FF2B5EF4-FFF2-40B4-BE49-F238E27FC236}">
                  <a16:creationId xmlns:a16="http://schemas.microsoft.com/office/drawing/2014/main" xmlns="" id="{8E1CFCCA-9DD4-4014-9DF2-62F82437935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61" y="1920"/>
              <a:ext cx="558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现状</a:t>
              </a:r>
              <a:endParaRPr lang="en-US" altLang="zh-CN" sz="2400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3" name="AutoShape 21">
              <a:extLst>
                <a:ext uri="{FF2B5EF4-FFF2-40B4-BE49-F238E27FC236}">
                  <a16:creationId xmlns:a16="http://schemas.microsoft.com/office/drawing/2014/main" xmlns="" id="{F65979B7-DBBA-477B-9B72-B3C7457D6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" y="3168"/>
              <a:ext cx="2448" cy="3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sz="2400" b="1" dirty="0">
                  <a:latin typeface="Verdana" panose="020B0604030504040204" pitchFamily="34" charset="0"/>
                  <a:ea typeface="宋体" panose="02010600030101010101" pitchFamily="2" charset="-122"/>
                  <a:hlinkClick r:id="rId2" action="ppaction://hlinksldjump"/>
                </a:rPr>
                <a:t>构思</a:t>
              </a:r>
              <a:r>
                <a:rPr lang="zh-CN" altLang="en-US" sz="2400" b="1" dirty="0">
                  <a:latin typeface="Verdana" panose="020B0604030504040204" pitchFamily="34" charset="0"/>
                  <a:ea typeface="宋体" panose="02010600030101010101" pitchFamily="2" charset="-122"/>
                </a:rPr>
                <a:t>与</a:t>
              </a:r>
              <a:r>
                <a:rPr lang="zh-CN" altLang="en-US" sz="2400" b="1" dirty="0">
                  <a:latin typeface="Verdana" panose="020B0604030504040204" pitchFamily="34" charset="0"/>
                  <a:ea typeface="宋体" panose="02010600030101010101" pitchFamily="2" charset="-122"/>
                  <a:hlinkClick r:id="rId3" action="ppaction://hlinksldjump"/>
                </a:rPr>
                <a:t>执行</a:t>
              </a:r>
              <a:endParaRPr lang="en-US" altLang="zh-CN" sz="2400" b="1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9654" name="Text Box 22">
              <a:extLst>
                <a:ext uri="{FF2B5EF4-FFF2-40B4-BE49-F238E27FC236}">
                  <a16:creationId xmlns:a16="http://schemas.microsoft.com/office/drawing/2014/main" xmlns="" id="{599921C7-936F-4B63-8815-497C46E62F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7" y="1683"/>
              <a:ext cx="61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新加坡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5" name="Text Box 23">
              <a:extLst>
                <a:ext uri="{FF2B5EF4-FFF2-40B4-BE49-F238E27FC236}">
                  <a16:creationId xmlns:a16="http://schemas.microsoft.com/office/drawing/2014/main" xmlns="" id="{B1CC2327-BDB4-440A-BA16-2285341C7F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8" y="2019"/>
              <a:ext cx="774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职业教育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6" name="Text Box 24">
              <a:extLst>
                <a:ext uri="{FF2B5EF4-FFF2-40B4-BE49-F238E27FC236}">
                  <a16:creationId xmlns:a16="http://schemas.microsoft.com/office/drawing/2014/main" xmlns="" id="{D104D057-698A-4575-BD19-2534BB4D44E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39" y="2355"/>
              <a:ext cx="45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蓝图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7" name="Text Box 25">
              <a:extLst>
                <a:ext uri="{FF2B5EF4-FFF2-40B4-BE49-F238E27FC236}">
                  <a16:creationId xmlns:a16="http://schemas.microsoft.com/office/drawing/2014/main" xmlns="" id="{5E02F37F-A07D-4519-8250-F444118C1C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377" y="1683"/>
              <a:ext cx="45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多样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8" name="Text Box 26">
              <a:extLst>
                <a:ext uri="{FF2B5EF4-FFF2-40B4-BE49-F238E27FC236}">
                  <a16:creationId xmlns:a16="http://schemas.microsoft.com/office/drawing/2014/main" xmlns="" id="{22A4206C-D07A-4B38-A2B5-61EE42877E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376" y="2019"/>
              <a:ext cx="45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高效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659" name="Text Box 27">
              <a:extLst>
                <a:ext uri="{FF2B5EF4-FFF2-40B4-BE49-F238E27FC236}">
                  <a16:creationId xmlns:a16="http://schemas.microsoft.com/office/drawing/2014/main" xmlns="" id="{59C1C3CF-1DE3-42F6-9D52-DDF85D9B5D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13" y="2355"/>
              <a:ext cx="774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教学方法</a:t>
              </a:r>
              <a:endParaRPr lang="en-US" altLang="zh-CN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030D0488-2045-4D42-83CD-EE51B4423608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3497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339EA687-6297-4007-9EC9-B97608C0C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307957" y="114301"/>
            <a:ext cx="7086600" cy="422672"/>
          </a:xfrm>
        </p:spPr>
        <p:txBody>
          <a:bodyPr/>
          <a:lstStyle/>
          <a:p>
            <a:r>
              <a:rPr lang="zh-CN" altLang="en-US" sz="2000" dirty="0"/>
              <a:t>（一）</a:t>
            </a:r>
            <a:r>
              <a:rPr lang="zh-CN" altLang="zh-CN" sz="2000" dirty="0"/>
              <a:t>职教成就体系——新加坡职业教育蓝图</a:t>
            </a:r>
            <a:endParaRPr lang="en-US" altLang="zh-CN" sz="2000" dirty="0">
              <a:ea typeface="宋体" panose="02010600030101010101" pitchFamily="2" charset="-122"/>
            </a:endParaRPr>
          </a:p>
        </p:txBody>
      </p:sp>
      <p:grpSp>
        <p:nvGrpSpPr>
          <p:cNvPr id="85025" name="Group 33">
            <a:extLst>
              <a:ext uri="{FF2B5EF4-FFF2-40B4-BE49-F238E27FC236}">
                <a16:creationId xmlns:a16="http://schemas.microsoft.com/office/drawing/2014/main" xmlns="" id="{27432455-2781-425E-8BD5-E1421607CEEB}"/>
              </a:ext>
            </a:extLst>
          </p:cNvPr>
          <p:cNvGrpSpPr>
            <a:grpSpLocks/>
          </p:cNvGrpSpPr>
          <p:nvPr/>
        </p:nvGrpSpPr>
        <p:grpSpPr bwMode="auto">
          <a:xfrm>
            <a:off x="-30163" y="1252538"/>
            <a:ext cx="9191626" cy="3038475"/>
            <a:chOff x="92" y="1152"/>
            <a:chExt cx="5790" cy="2552"/>
          </a:xfrm>
        </p:grpSpPr>
        <p:sp>
          <p:nvSpPr>
            <p:cNvPr id="84995" name="AutoShape 3">
              <a:extLst>
                <a:ext uri="{FF2B5EF4-FFF2-40B4-BE49-F238E27FC236}">
                  <a16:creationId xmlns:a16="http://schemas.microsoft.com/office/drawing/2014/main" xmlns="" id="{AB2B8E65-FBCC-468A-8F18-1B05B3572AE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9573186">
              <a:off x="2875" y="1599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996" name="AutoShape 4">
              <a:extLst>
                <a:ext uri="{FF2B5EF4-FFF2-40B4-BE49-F238E27FC236}">
                  <a16:creationId xmlns:a16="http://schemas.microsoft.com/office/drawing/2014/main" xmlns="" id="{5E4A60B8-AE51-4EFA-A3EF-0728D880F2B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4050485">
              <a:off x="2793" y="301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84997" name="AutoShape 5">
              <a:extLst>
                <a:ext uri="{FF2B5EF4-FFF2-40B4-BE49-F238E27FC236}">
                  <a16:creationId xmlns:a16="http://schemas.microsoft.com/office/drawing/2014/main" xmlns="" id="{075D40E8-17DF-4C9D-BCC2-B71DCD05028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3292734">
              <a:off x="1883" y="1773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998" name="AutoShape 6">
              <a:extLst>
                <a:ext uri="{FF2B5EF4-FFF2-40B4-BE49-F238E27FC236}">
                  <a16:creationId xmlns:a16="http://schemas.microsoft.com/office/drawing/2014/main" xmlns="" id="{153D5779-B802-462F-A060-EF528ECA6E4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9024610">
              <a:off x="1837" y="2676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4999" name="AutoShape 7">
              <a:extLst>
                <a:ext uri="{FF2B5EF4-FFF2-40B4-BE49-F238E27FC236}">
                  <a16:creationId xmlns:a16="http://schemas.microsoft.com/office/drawing/2014/main" xmlns="" id="{9FBC29A9-D665-4704-AFD4-3396B2ABA2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72" y="2275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001" name="Oval 9">
              <a:extLst>
                <a:ext uri="{FF2B5EF4-FFF2-40B4-BE49-F238E27FC236}">
                  <a16:creationId xmlns:a16="http://schemas.microsoft.com/office/drawing/2014/main" xmlns="" id="{F7539D3C-2B5E-4225-BBEE-4963A0DD1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2358" cy="436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5002" name="Text Box 10">
              <a:extLst>
                <a:ext uri="{FF2B5EF4-FFF2-40B4-BE49-F238E27FC236}">
                  <a16:creationId xmlns:a16="http://schemas.microsoft.com/office/drawing/2014/main" xmlns="" id="{230D0473-39E7-4192-B6CC-0FE128989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" y="1152"/>
              <a:ext cx="1621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 dirty="0"/>
                <a:t>2</a:t>
              </a:r>
              <a:r>
                <a:rPr lang="zh-CN" altLang="zh-CN" sz="1600" b="1" dirty="0"/>
                <a:t>、人文素养贯穿教育过程</a:t>
              </a:r>
              <a:endParaRPr lang="zh-CN" altLang="zh-CN" sz="1600" dirty="0"/>
            </a:p>
          </p:txBody>
        </p:sp>
        <p:sp>
          <p:nvSpPr>
            <p:cNvPr id="85003" name="Text Box 11">
              <a:extLst>
                <a:ext uri="{FF2B5EF4-FFF2-40B4-BE49-F238E27FC236}">
                  <a16:creationId xmlns:a16="http://schemas.microsoft.com/office/drawing/2014/main" xmlns="" id="{82A981E7-CF9B-4A5E-9C8A-38844D3AD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" y="1260"/>
              <a:ext cx="2272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 dirty="0"/>
                <a:t>1</a:t>
              </a:r>
              <a:r>
                <a:rPr lang="zh-CN" altLang="zh-CN" sz="1600" b="1" dirty="0"/>
                <a:t>、人才的社会需求决定学校培养模式</a:t>
              </a:r>
              <a:endParaRPr lang="zh-CN" altLang="zh-CN" sz="1600" dirty="0"/>
            </a:p>
          </p:txBody>
        </p:sp>
        <p:sp>
          <p:nvSpPr>
            <p:cNvPr id="85004" name="Text Box 12">
              <a:extLst>
                <a:ext uri="{FF2B5EF4-FFF2-40B4-BE49-F238E27FC236}">
                  <a16:creationId xmlns:a16="http://schemas.microsoft.com/office/drawing/2014/main" xmlns="" id="{75BFEEBF-73D1-433A-BC82-8B7091E81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" y="2256"/>
              <a:ext cx="180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 dirty="0"/>
                <a:t>3</a:t>
              </a:r>
              <a:r>
                <a:rPr lang="zh-CN" altLang="zh-CN" b="1" dirty="0"/>
                <a:t>、课程设置体现职教理念</a:t>
              </a:r>
              <a:endParaRPr lang="zh-CN" altLang="zh-CN" dirty="0"/>
            </a:p>
          </p:txBody>
        </p:sp>
        <p:sp>
          <p:nvSpPr>
            <p:cNvPr id="85005" name="Text Box 13">
              <a:extLst>
                <a:ext uri="{FF2B5EF4-FFF2-40B4-BE49-F238E27FC236}">
                  <a16:creationId xmlns:a16="http://schemas.microsoft.com/office/drawing/2014/main" xmlns="" id="{DFDAB410-6C74-405B-94D1-0589431A8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" y="3394"/>
              <a:ext cx="224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b="1" dirty="0"/>
                <a:t>4</a:t>
              </a:r>
              <a:r>
                <a:rPr lang="zh-CN" altLang="zh-CN" b="1" dirty="0"/>
                <a:t>、国际化和无界化助力职教发展</a:t>
              </a:r>
              <a:endParaRPr lang="en-US" altLang="zh-CN" sz="1600" b="1" dirty="0">
                <a:ea typeface="宋体" panose="02010600030101010101" pitchFamily="2" charset="-122"/>
              </a:endParaRPr>
            </a:p>
          </p:txBody>
        </p:sp>
        <p:sp>
          <p:nvSpPr>
            <p:cNvPr id="85007" name="Text Box 15">
              <a:extLst>
                <a:ext uri="{FF2B5EF4-FFF2-40B4-BE49-F238E27FC236}">
                  <a16:creationId xmlns:a16="http://schemas.microsoft.com/office/drawing/2014/main" xmlns="" id="{FCE79A9F-1953-401D-A918-EB81D12E5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" y="3109"/>
              <a:ext cx="2272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 dirty="0"/>
                <a:t>5</a:t>
              </a:r>
              <a:r>
                <a:rPr lang="zh-CN" altLang="zh-CN" sz="1600" b="1" dirty="0"/>
                <a:t>、创新思维和创业孵化走出职教新路</a:t>
              </a:r>
              <a:endParaRPr lang="zh-CN" altLang="zh-CN" sz="1600" dirty="0"/>
            </a:p>
          </p:txBody>
        </p:sp>
        <p:sp>
          <p:nvSpPr>
            <p:cNvPr id="85009" name="Oval 17">
              <a:extLst>
                <a:ext uri="{FF2B5EF4-FFF2-40B4-BE49-F238E27FC236}">
                  <a16:creationId xmlns:a16="http://schemas.microsoft.com/office/drawing/2014/main" xmlns="" id="{61BDA44D-0474-47F1-9DAB-A72C3A605B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0" y="1513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85010" name="Oval 18">
              <a:extLst>
                <a:ext uri="{FF2B5EF4-FFF2-40B4-BE49-F238E27FC236}">
                  <a16:creationId xmlns:a16="http://schemas.microsoft.com/office/drawing/2014/main" xmlns="" id="{A35F3E21-6EF9-4302-BB51-8ECD5DD91D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011" name="Oval 19">
              <a:extLst>
                <a:ext uri="{FF2B5EF4-FFF2-40B4-BE49-F238E27FC236}">
                  <a16:creationId xmlns:a16="http://schemas.microsoft.com/office/drawing/2014/main" xmlns="" id="{EE97DD81-BFFF-4534-8449-67E072EBD5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44" y="2811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012" name="Oval 20">
              <a:extLst>
                <a:ext uri="{FF2B5EF4-FFF2-40B4-BE49-F238E27FC236}">
                  <a16:creationId xmlns:a16="http://schemas.microsoft.com/office/drawing/2014/main" xmlns="" id="{16D66079-1104-4260-8D2C-21CD307E5A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1" y="3353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013" name="Oval 21">
              <a:extLst>
                <a:ext uri="{FF2B5EF4-FFF2-40B4-BE49-F238E27FC236}">
                  <a16:creationId xmlns:a16="http://schemas.microsoft.com/office/drawing/2014/main" xmlns="" id="{0DD0D059-4FE5-4EBC-927D-A97CC52964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0" y="228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5014" name="Oval 22">
              <a:extLst>
                <a:ext uri="{FF2B5EF4-FFF2-40B4-BE49-F238E27FC236}">
                  <a16:creationId xmlns:a16="http://schemas.microsoft.com/office/drawing/2014/main" xmlns="" id="{300FAA08-961C-440B-96BE-83A7DF3064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3" y="1817"/>
              <a:ext cx="164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5015" name="Oval 23">
              <a:extLst>
                <a:ext uri="{FF2B5EF4-FFF2-40B4-BE49-F238E27FC236}">
                  <a16:creationId xmlns:a16="http://schemas.microsoft.com/office/drawing/2014/main" xmlns="" id="{21CECA1A-C682-4822-A298-E98A6288FC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6" y="1816"/>
              <a:ext cx="164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5016" name="Oval 24">
              <a:extLst>
                <a:ext uri="{FF2B5EF4-FFF2-40B4-BE49-F238E27FC236}">
                  <a16:creationId xmlns:a16="http://schemas.microsoft.com/office/drawing/2014/main" xmlns="" id="{D7818125-6124-4C85-A4DE-02E114B8F3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3" y="1886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5017" name="Oval 25">
              <a:extLst>
                <a:ext uri="{FF2B5EF4-FFF2-40B4-BE49-F238E27FC236}">
                  <a16:creationId xmlns:a16="http://schemas.microsoft.com/office/drawing/2014/main" xmlns="" id="{94C4031C-B316-4CD1-BD7D-0E20C5E767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01" y="1888"/>
              <a:ext cx="933" cy="4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5018" name="Oval 26">
              <a:extLst>
                <a:ext uri="{FF2B5EF4-FFF2-40B4-BE49-F238E27FC236}">
                  <a16:creationId xmlns:a16="http://schemas.microsoft.com/office/drawing/2014/main" xmlns="" id="{585AD96A-33DA-4DF9-9573-917C88CE60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50" y="1933"/>
              <a:ext cx="840" cy="43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85019" name="Group 27">
              <a:extLst>
                <a:ext uri="{FF2B5EF4-FFF2-40B4-BE49-F238E27FC236}">
                  <a16:creationId xmlns:a16="http://schemas.microsoft.com/office/drawing/2014/main" xmlns="" id="{CBCD112D-40B6-4408-9CCD-D56F637FA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1945"/>
              <a:ext cx="813" cy="805"/>
              <a:chOff x="4166" y="1706"/>
              <a:chExt cx="1252" cy="1252"/>
            </a:xfrm>
          </p:grpSpPr>
          <p:sp>
            <p:nvSpPr>
              <p:cNvPr id="85020" name="Oval 28">
                <a:extLst>
                  <a:ext uri="{FF2B5EF4-FFF2-40B4-BE49-F238E27FC236}">
                    <a16:creationId xmlns:a16="http://schemas.microsoft.com/office/drawing/2014/main" xmlns="" id="{32445903-8E3C-487D-B18C-85BF7E0C9B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5021" name="Oval 29">
                <a:extLst>
                  <a:ext uri="{FF2B5EF4-FFF2-40B4-BE49-F238E27FC236}">
                    <a16:creationId xmlns:a16="http://schemas.microsoft.com/office/drawing/2014/main" xmlns="" id="{9BC6088F-4376-4F7E-A92F-36392BC9B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5022" name="Oval 30">
                <a:extLst>
                  <a:ext uri="{FF2B5EF4-FFF2-40B4-BE49-F238E27FC236}">
                    <a16:creationId xmlns:a16="http://schemas.microsoft.com/office/drawing/2014/main" xmlns="" id="{E8C4F19C-1288-4B63-8797-9FF4C48D13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5023" name="Oval 31">
                <a:extLst>
                  <a:ext uri="{FF2B5EF4-FFF2-40B4-BE49-F238E27FC236}">
                    <a16:creationId xmlns:a16="http://schemas.microsoft.com/office/drawing/2014/main" xmlns="" id="{E418088E-A2B8-4C45-9DB4-903FC3FD99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5024" name="Text Box 32">
              <a:extLst>
                <a:ext uri="{FF2B5EF4-FFF2-40B4-BE49-F238E27FC236}">
                  <a16:creationId xmlns:a16="http://schemas.microsoft.com/office/drawing/2014/main" xmlns="" id="{2EBF7D7A-A314-41FB-9CFD-3959277AB32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21" y="2243"/>
              <a:ext cx="50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蓝图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40" name="Picture 6">
            <a:extLst>
              <a:ext uri="{FF2B5EF4-FFF2-40B4-BE49-F238E27FC236}">
                <a16:creationId xmlns:a16="http://schemas.microsoft.com/office/drawing/2014/main" xmlns="" id="{F1F81A43-66A3-407F-B2D9-F721ACCF01D4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4613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D7C56-07EF-43AC-B8B7-F4C38D20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1" y="279797"/>
            <a:ext cx="7086600" cy="422672"/>
          </a:xfrm>
        </p:spPr>
        <p:txBody>
          <a:bodyPr/>
          <a:lstStyle/>
          <a:p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、人才的社会需求决定学校培养模式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6" name="内容占位符 5" descr="C:\Users\chen\AppData\Local\Temp\WeChat Files\920159676509213327.jpg">
            <a:extLst>
              <a:ext uri="{FF2B5EF4-FFF2-40B4-BE49-F238E27FC236}">
                <a16:creationId xmlns:a16="http://schemas.microsoft.com/office/drawing/2014/main" xmlns="" id="{8FE2FE29-0F7F-4EDD-89FA-B31679B24B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528"/>
            <a:ext cx="5040560" cy="27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chen\AppData\Local\Temp\WeChat Files\601126404325423151.jpg">
            <a:extLst>
              <a:ext uri="{FF2B5EF4-FFF2-40B4-BE49-F238E27FC236}">
                <a16:creationId xmlns:a16="http://schemas.microsoft.com/office/drawing/2014/main" xmlns="" id="{9E909997-3163-4831-A898-669E16C91A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1639" y="2164258"/>
            <a:ext cx="5274310" cy="29670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C4B9A5A2-9356-480E-8F30-D4D3ADD78373}"/>
              </a:ext>
            </a:extLst>
          </p:cNvPr>
          <p:cNvSpPr/>
          <p:nvPr/>
        </p:nvSpPr>
        <p:spPr>
          <a:xfrm>
            <a:off x="5220073" y="792480"/>
            <a:ext cx="34563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新加坡教育体系分成三个阶段：小学——中学（含工艺学院）——理工学院（或大学）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400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        22%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通过“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N”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水准考试进入工艺学院（中职），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44%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通过“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O”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或“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N”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水准考试进入理工学院（高职），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28%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进入高中并通过“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A”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水准考试进入大学，</a:t>
            </a:r>
            <a:r>
              <a:rPr lang="en-US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6%</a:t>
            </a:r>
            <a:r>
              <a:rPr lang="zh-CN" altLang="en-US" sz="1400" dirty="0">
                <a:ea typeface="楷体" panose="02010609060101010101" pitchFamily="49" charset="-122"/>
                <a:cs typeface="Times New Roman" panose="02020603050405020304" pitchFamily="18" charset="0"/>
              </a:rPr>
              <a:t>选择出国留学。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BCF7830-E0B6-47A6-AD7C-BE0F90597EF5}"/>
              </a:ext>
            </a:extLst>
          </p:cNvPr>
          <p:cNvSpPr/>
          <p:nvPr/>
        </p:nvSpPr>
        <p:spPr>
          <a:xfrm>
            <a:off x="152922" y="3597864"/>
            <a:ext cx="354330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zh-CN" sz="1400" dirty="0">
                <a:ea typeface="楷体" panose="02010609060101010101" pitchFamily="49" charset="-122"/>
                <a:cs typeface="Times New Roman" panose="02020603050405020304" pitchFamily="18" charset="0"/>
              </a:rPr>
              <a:t>在学校中学习技能——在工作中发现不足——回笼培训培养创新思维——应用于职场推动经济发展——学校根据回笼学生的意愿调整专业设置和授课内容这样的良性循环。</a:t>
            </a:r>
            <a:endParaRPr lang="zh-CN" altLang="en-US" sz="14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4FB632E3-B717-4B97-8ECA-E3A3A2D4D012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2967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439CAA5-2622-4988-A0DD-AE40AD2ED6CC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FB4B01D-14B8-4B0F-9BE6-A8668CA24B7E}"/>
              </a:ext>
            </a:extLst>
          </p:cNvPr>
          <p:cNvSpPr/>
          <p:nvPr/>
        </p:nvSpPr>
        <p:spPr>
          <a:xfrm>
            <a:off x="251521" y="130495"/>
            <a:ext cx="28584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chemeClr val="bg1"/>
                </a:solidFill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b="1" kern="100" dirty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、人文素养贯穿教育过程</a:t>
            </a:r>
            <a:endParaRPr lang="zh-CN" altLang="zh-CN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D898DCF-9AE6-4251-B6E8-0DA9BF1B8283}"/>
              </a:ext>
            </a:extLst>
          </p:cNvPr>
          <p:cNvSpPr/>
          <p:nvPr/>
        </p:nvSpPr>
        <p:spPr>
          <a:xfrm>
            <a:off x="683569" y="1167594"/>
            <a:ext cx="624401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学校教育包含好公民和道德教育</a:t>
            </a:r>
            <a:endParaRPr lang="en-US" altLang="zh-CN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组屋购买计划提倡家庭价值观</a:t>
            </a:r>
            <a:endParaRPr lang="en-US" altLang="zh-CN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工会下属培训机构的设立，也是人文素养教育的重要途径</a:t>
            </a:r>
            <a:endParaRPr lang="zh-CN" altLang="en-US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C:\Users\chen\AppData\Local\Temp\WeChat Files\877328433408622087.jpg">
            <a:extLst>
              <a:ext uri="{FF2B5EF4-FFF2-40B4-BE49-F238E27FC236}">
                <a16:creationId xmlns:a16="http://schemas.microsoft.com/office/drawing/2014/main" xmlns="" id="{D6098BB5-EAA7-4673-9ABF-4EF3CD818C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0493"/>
            <a:ext cx="2926490" cy="17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C:\Users\chen\AppData\Local\Temp\WeChat Files\729353611229149037.jpg">
            <a:extLst>
              <a:ext uri="{FF2B5EF4-FFF2-40B4-BE49-F238E27FC236}">
                <a16:creationId xmlns:a16="http://schemas.microsoft.com/office/drawing/2014/main" xmlns="" id="{50C0569C-7DA9-4EC7-8B9E-DA1A08EADF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126" y="830493"/>
            <a:ext cx="2601026" cy="17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chen\AppData\Local\Temp\WeChat Files\679196120197658407.jpg">
            <a:extLst>
              <a:ext uri="{FF2B5EF4-FFF2-40B4-BE49-F238E27FC236}">
                <a16:creationId xmlns:a16="http://schemas.microsoft.com/office/drawing/2014/main" xmlns="" id="{8B80FF63-B1C5-4927-BC90-8674D4B9A44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57" y="2975589"/>
            <a:ext cx="2826999" cy="154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C:\Users\chen\AppData\Local\Temp\WeChat Files\22752312076508343.jpg">
            <a:extLst>
              <a:ext uri="{FF2B5EF4-FFF2-40B4-BE49-F238E27FC236}">
                <a16:creationId xmlns:a16="http://schemas.microsoft.com/office/drawing/2014/main" xmlns="" id="{249B6069-AFC6-40E9-9ED6-697F75F580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026" y="2985083"/>
            <a:ext cx="2618126" cy="153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C:\Users\tf\AppData\Local\Temp\WeChat Files\34047060661888014.jpg">
            <a:extLst>
              <a:ext uri="{FF2B5EF4-FFF2-40B4-BE49-F238E27FC236}">
                <a16:creationId xmlns:a16="http://schemas.microsoft.com/office/drawing/2014/main" xmlns="" id="{017A0F46-18B8-443A-99F3-35FCFF9D715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25" y="855729"/>
            <a:ext cx="2601026" cy="171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C:\Users\tf\AppData\Local\Temp\WeChat Files\564430126931533960.jpg">
            <a:extLst>
              <a:ext uri="{FF2B5EF4-FFF2-40B4-BE49-F238E27FC236}">
                <a16:creationId xmlns:a16="http://schemas.microsoft.com/office/drawing/2014/main" xmlns="" id="{7DADE32A-F8D6-480A-A230-A0989AEBC77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198" y="2975590"/>
            <a:ext cx="2723290" cy="154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9665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5B39E2F-7876-4F1F-AC46-EA3075F77D34}"/>
              </a:ext>
            </a:extLst>
          </p:cNvPr>
          <p:cNvSpPr/>
          <p:nvPr/>
        </p:nvSpPr>
        <p:spPr>
          <a:xfrm>
            <a:off x="251521" y="237351"/>
            <a:ext cx="2858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b="1" dirty="0">
                <a:solidFill>
                  <a:schemeClr val="bg1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、课程设置体现职教理念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C:\Users\Lenovo\AppData\Local\Temp\WeChat Files\153669580200030323.jpg">
            <a:extLst>
              <a:ext uri="{FF2B5EF4-FFF2-40B4-BE49-F238E27FC236}">
                <a16:creationId xmlns:a16="http://schemas.microsoft.com/office/drawing/2014/main" xmlns="" id="{A6963BB9-9033-4BD2-8AFC-02811287FEE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80" t="29768" r="13073" b="12419"/>
          <a:stretch/>
        </p:blipFill>
        <p:spPr bwMode="auto">
          <a:xfrm>
            <a:off x="5705529" y="597945"/>
            <a:ext cx="3348372" cy="2081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E8F860-D745-4E20-962E-5D4AE30589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15519" y="2782966"/>
            <a:ext cx="3528392" cy="19937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61E9A37-06D1-4DF9-8575-6D708C168529}"/>
              </a:ext>
            </a:extLst>
          </p:cNvPr>
          <p:cNvSpPr/>
          <p:nvPr/>
        </p:nvSpPr>
        <p:spPr>
          <a:xfrm>
            <a:off x="251520" y="1329612"/>
            <a:ext cx="4572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1600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职业教育重在培养动手技能，课程的设计必须符合这一要求。以</a:t>
            </a:r>
            <a:r>
              <a:rPr lang="zh-CN" altLang="en-US" sz="1600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我校一流高职建设标杆学校</a:t>
            </a:r>
            <a:r>
              <a:rPr lang="zh-CN" altLang="zh-CN" sz="1600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南洋理工学院为例</a:t>
            </a:r>
            <a:endParaRPr lang="zh-CN" altLang="zh-CN" sz="16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E04B90D-2B43-4B5C-96B0-C02395E27F73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97759722-B3D2-4A1F-9DCD-6C960E847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1364001"/>
              </p:ext>
            </p:extLst>
          </p:nvPr>
        </p:nvGraphicFramePr>
        <p:xfrm>
          <a:off x="251520" y="2679762"/>
          <a:ext cx="4824536" cy="144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34">
                  <a:extLst>
                    <a:ext uri="{9D8B030D-6E8A-4147-A177-3AD203B41FA5}">
                      <a16:colId xmlns:a16="http://schemas.microsoft.com/office/drawing/2014/main" xmlns="" val="211890939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722772541"/>
                    </a:ext>
                  </a:extLst>
                </a:gridCol>
                <a:gridCol w="2383166">
                  <a:extLst>
                    <a:ext uri="{9D8B030D-6E8A-4147-A177-3AD203B41FA5}">
                      <a16:colId xmlns:a16="http://schemas.microsoft.com/office/drawing/2014/main" xmlns="" val="214501473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课程类型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所占比例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开课方式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4786814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理论课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25%</a:t>
                      </a:r>
                      <a:endParaRPr lang="zh-CN" alt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大班教学，由课程负责人担任主讲</a:t>
                      </a:r>
                      <a:endParaRPr lang="zh-CN" altLang="en-US" sz="9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12109930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辅导课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25%</a:t>
                      </a:r>
                      <a:endParaRPr lang="zh-CN" alt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课程负责人设置若干个课程项目，项目组预约讨论室完成项目并通过演示和答辩取得该课程成绩</a:t>
                      </a:r>
                      <a:endParaRPr lang="zh-CN" altLang="en-US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64428805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实验课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50%</a:t>
                      </a:r>
                      <a:endParaRPr lang="zh-CN" alt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900" dirty="0"/>
                        <a:t>在校内实训基地或校外企业中进行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3703859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3859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5113AD7-87DB-4CD1-A8B1-9A75B2625517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C:\Users\chen\AppData\Local\Temp\WeChat Files\296820625649865727.jpg">
            <a:extLst>
              <a:ext uri="{FF2B5EF4-FFF2-40B4-BE49-F238E27FC236}">
                <a16:creationId xmlns:a16="http://schemas.microsoft.com/office/drawing/2014/main" xmlns="" id="{5D28909D-045B-4A4A-8E1C-BBB4BDED5C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5546"/>
            <a:ext cx="250571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chen\AppData\Local\Temp\WeChat Files\67990422449144904.jpg">
            <a:extLst>
              <a:ext uri="{FF2B5EF4-FFF2-40B4-BE49-F238E27FC236}">
                <a16:creationId xmlns:a16="http://schemas.microsoft.com/office/drawing/2014/main" xmlns="" id="{9E3C1DFB-72E1-4347-90DC-8456F2D34B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35546"/>
            <a:ext cx="2533650" cy="14249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D1620F5-6B4B-4D4A-815B-E598587E4384}"/>
              </a:ext>
            </a:extLst>
          </p:cNvPr>
          <p:cNvSpPr/>
          <p:nvPr/>
        </p:nvSpPr>
        <p:spPr>
          <a:xfrm>
            <a:off x="1525305" y="2145247"/>
            <a:ext cx="24929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南洋理工学院理论课室</a:t>
            </a:r>
            <a:endParaRPr lang="zh-CN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C:\Users\chen\AppData\Local\Temp\WeChat Files\117085515932681027.jpg">
            <a:extLst>
              <a:ext uri="{FF2B5EF4-FFF2-40B4-BE49-F238E27FC236}">
                <a16:creationId xmlns:a16="http://schemas.microsoft.com/office/drawing/2014/main" xmlns="" id="{D18D194E-2904-40DB-B3F4-ABB361F119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7774"/>
            <a:ext cx="2508250" cy="141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chen\AppData\Local\Temp\WeChat Files\531571274372883790.jpg">
            <a:extLst>
              <a:ext uri="{FF2B5EF4-FFF2-40B4-BE49-F238E27FC236}">
                <a16:creationId xmlns:a16="http://schemas.microsoft.com/office/drawing/2014/main" xmlns="" id="{10085EA4-80BF-4B5F-A10F-226DC10BF90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787774"/>
            <a:ext cx="2522855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8D063B8-EB58-4B27-8B1A-EDF1AC732171}"/>
              </a:ext>
            </a:extLst>
          </p:cNvPr>
          <p:cNvSpPr/>
          <p:nvPr/>
        </p:nvSpPr>
        <p:spPr>
          <a:xfrm>
            <a:off x="1259632" y="4217518"/>
            <a:ext cx="24929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南洋理工学院辅导课室</a:t>
            </a:r>
            <a:endParaRPr lang="zh-CN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 descr="C:\Users\Lenovo\AppData\Local\Temp\WeChat Files\130166297799663364.jpg">
            <a:extLst>
              <a:ext uri="{FF2B5EF4-FFF2-40B4-BE49-F238E27FC236}">
                <a16:creationId xmlns:a16="http://schemas.microsoft.com/office/drawing/2014/main" xmlns="" id="{DCC08A5E-C7C0-43DA-B36B-CC7FA59016D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252"/>
          <a:stretch/>
        </p:blipFill>
        <p:spPr bwMode="auto">
          <a:xfrm>
            <a:off x="5508104" y="1275607"/>
            <a:ext cx="1872208" cy="1196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图片 11" descr="C:\Users\Lenovo\AppData\Local\Temp\WeChat Files\408708627615746352.jpg">
            <a:extLst>
              <a:ext uri="{FF2B5EF4-FFF2-40B4-BE49-F238E27FC236}">
                <a16:creationId xmlns:a16="http://schemas.microsoft.com/office/drawing/2014/main" xmlns="" id="{F39F0505-AEC8-4BB1-BB5C-B2CF9155B7B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73"/>
          <a:stretch/>
        </p:blipFill>
        <p:spPr bwMode="auto">
          <a:xfrm>
            <a:off x="7409822" y="1272621"/>
            <a:ext cx="1734179" cy="1196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图片 12" descr="F:\Documents\陈海雯资料\新加坡学习\新加坡培训所有课件与日志汇总\20170808文件与图片\8月8日图片\IMG_3152.JPG">
            <a:extLst>
              <a:ext uri="{FF2B5EF4-FFF2-40B4-BE49-F238E27FC236}">
                <a16:creationId xmlns:a16="http://schemas.microsoft.com/office/drawing/2014/main" xmlns="" id="{FCCE39A6-617F-47B6-B83D-B5E792B4B0B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474" y="2519769"/>
            <a:ext cx="1872208" cy="97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F:\Documents\陈海雯资料\新加坡学习\新加坡培训所有课件与日志汇总\20170808文件与图片\8月8日图片\IMG_3177.JPG">
            <a:extLst>
              <a:ext uri="{FF2B5EF4-FFF2-40B4-BE49-F238E27FC236}">
                <a16:creationId xmlns:a16="http://schemas.microsoft.com/office/drawing/2014/main" xmlns="" id="{EFC98B4E-5B7B-4A0A-8DD8-2B632A977F3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288" y="2519769"/>
            <a:ext cx="1725712" cy="97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78AA80ED-0DD7-4289-9489-548A0E1E2367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709" y="3537508"/>
            <a:ext cx="1846973" cy="106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其他\相片\新加坡\IMG_20170816_170115.jpg">
            <a:extLst>
              <a:ext uri="{FF2B5EF4-FFF2-40B4-BE49-F238E27FC236}">
                <a16:creationId xmlns:a16="http://schemas.microsoft.com/office/drawing/2014/main" xmlns="" id="{428A637D-4589-411D-BB94-A33C0247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288" y="3559348"/>
            <a:ext cx="1690216" cy="106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42356BC-3C9C-417C-B7A4-F9AC41F33653}"/>
              </a:ext>
            </a:extLst>
          </p:cNvPr>
          <p:cNvSpPr/>
          <p:nvPr/>
        </p:nvSpPr>
        <p:spPr>
          <a:xfrm>
            <a:off x="5392029" y="970301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南洋理工学院校内实验室</a:t>
            </a:r>
            <a:r>
              <a:rPr lang="zh-CN" altLang="en-US" dirty="0">
                <a:ea typeface="楷体" panose="02010609060101010101" pitchFamily="49" charset="-122"/>
                <a:cs typeface="Times New Roman" panose="02020603050405020304" pitchFamily="18" charset="0"/>
              </a:rPr>
              <a:t>及教学工厂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15256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AB1A75C3-162A-43D8-A975-9E318F5EA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2589" y="114301"/>
            <a:ext cx="4700587" cy="422672"/>
          </a:xfrm>
        </p:spPr>
        <p:txBody>
          <a:bodyPr/>
          <a:lstStyle/>
          <a:p>
            <a:r>
              <a:rPr lang="zh-CN" altLang="en-US" dirty="0">
                <a:ea typeface="宋体" panose="02010600030101010101" pitchFamily="2" charset="-122"/>
              </a:rPr>
              <a:t>目录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xmlns="" id="{901B5DF7-5858-44B0-BC39-A34403ABD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417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zh-CN"/>
          </a:p>
        </p:txBody>
      </p:sp>
      <p:grpSp>
        <p:nvGrpSpPr>
          <p:cNvPr id="64516" name="Group 4">
            <a:extLst>
              <a:ext uri="{FF2B5EF4-FFF2-40B4-BE49-F238E27FC236}">
                <a16:creationId xmlns:a16="http://schemas.microsoft.com/office/drawing/2014/main" xmlns="" id="{651EC37F-9925-46C5-AD1E-52CCB1C7087B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428749"/>
            <a:ext cx="4724400" cy="535781"/>
            <a:chOff x="1296" y="1824"/>
            <a:chExt cx="2976" cy="450"/>
          </a:xfrm>
        </p:grpSpPr>
        <p:sp>
          <p:nvSpPr>
            <p:cNvPr id="64517" name="AutoShape 5">
              <a:extLst>
                <a:ext uri="{FF2B5EF4-FFF2-40B4-BE49-F238E27FC236}">
                  <a16:creationId xmlns:a16="http://schemas.microsoft.com/office/drawing/2014/main" xmlns="" id="{6E891A46-FA67-4D85-B7C5-9173621A37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18" name="AutoShape 6">
              <a:extLst>
                <a:ext uri="{FF2B5EF4-FFF2-40B4-BE49-F238E27FC236}">
                  <a16:creationId xmlns:a16="http://schemas.microsoft.com/office/drawing/2014/main" xmlns="" id="{98844F89-7D1B-4127-AAA6-39A5F626CE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19" name="Text Box 7">
              <a:extLst>
                <a:ext uri="{FF2B5EF4-FFF2-40B4-BE49-F238E27FC236}">
                  <a16:creationId xmlns:a16="http://schemas.microsoft.com/office/drawing/2014/main" xmlns="" id="{4E59F787-636F-48C5-9D1F-7B0DC72435A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学习基本情况</a:t>
              </a:r>
              <a:endParaRPr lang="en-US" altLang="zh-CN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520" name="Text Box 8">
              <a:extLst>
                <a:ext uri="{FF2B5EF4-FFF2-40B4-BE49-F238E27FC236}">
                  <a16:creationId xmlns:a16="http://schemas.microsoft.com/office/drawing/2014/main" xmlns="" id="{BCCCD2EA-C0D8-4D6A-96D1-D500B31FC4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1886"/>
              <a:ext cx="2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>
                  <a:solidFill>
                    <a:schemeClr val="bg1"/>
                  </a:solidFill>
                  <a:ea typeface="宋体" panose="02010600030101010101" pitchFamily="2" charset="-122"/>
                  <a:hlinkClick r:id="rId2" action="ppaction://hlinksldjump"/>
                </a:rPr>
                <a:t>1</a:t>
              </a:r>
              <a:endParaRPr lang="en-US" altLang="zh-CN" sz="24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4521" name="Group 9">
            <a:extLst>
              <a:ext uri="{FF2B5EF4-FFF2-40B4-BE49-F238E27FC236}">
                <a16:creationId xmlns:a16="http://schemas.microsoft.com/office/drawing/2014/main" xmlns="" id="{B7BA82A3-7BDB-4B0F-8726-0C2CFCCE55B1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057399"/>
            <a:ext cx="4724400" cy="535781"/>
            <a:chOff x="1296" y="1824"/>
            <a:chExt cx="2976" cy="450"/>
          </a:xfrm>
        </p:grpSpPr>
        <p:sp>
          <p:nvSpPr>
            <p:cNvPr id="64522" name="AutoShape 10">
              <a:extLst>
                <a:ext uri="{FF2B5EF4-FFF2-40B4-BE49-F238E27FC236}">
                  <a16:creationId xmlns:a16="http://schemas.microsoft.com/office/drawing/2014/main" xmlns="" id="{9ECC44BD-6E3C-47FA-85B5-F7EF528C58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23" name="AutoShape 11">
              <a:extLst>
                <a:ext uri="{FF2B5EF4-FFF2-40B4-BE49-F238E27FC236}">
                  <a16:creationId xmlns:a16="http://schemas.microsoft.com/office/drawing/2014/main" xmlns="" id="{DE284C04-159F-4892-81A7-633C1DA8AD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24" name="Text Box 12">
              <a:extLst>
                <a:ext uri="{FF2B5EF4-FFF2-40B4-BE49-F238E27FC236}">
                  <a16:creationId xmlns:a16="http://schemas.microsoft.com/office/drawing/2014/main" xmlns="" id="{7759055A-5086-4B6B-B611-970A50F5000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新加坡经济转型及借鉴</a:t>
              </a:r>
              <a:endParaRPr lang="en-US" altLang="zh-CN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525" name="Text Box 13">
              <a:extLst>
                <a:ext uri="{FF2B5EF4-FFF2-40B4-BE49-F238E27FC236}">
                  <a16:creationId xmlns:a16="http://schemas.microsoft.com/office/drawing/2014/main" xmlns="" id="{EE9DDBD9-038D-47B7-A1C3-1C02DA63997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1886"/>
              <a:ext cx="2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>
                  <a:solidFill>
                    <a:schemeClr val="bg1"/>
                  </a:solidFill>
                  <a:ea typeface="宋体" panose="02010600030101010101" pitchFamily="2" charset="-122"/>
                  <a:hlinkClick r:id="rId3" action="ppaction://hlinksldjump"/>
                </a:rPr>
                <a:t>2</a:t>
              </a:r>
              <a:endParaRPr lang="en-US" altLang="zh-CN" sz="24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4526" name="Group 14">
            <a:extLst>
              <a:ext uri="{FF2B5EF4-FFF2-40B4-BE49-F238E27FC236}">
                <a16:creationId xmlns:a16="http://schemas.microsoft.com/office/drawing/2014/main" xmlns="" id="{10CE7FE1-CF0D-4384-8D1B-95195CD4FF9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686049"/>
            <a:ext cx="4724400" cy="535781"/>
            <a:chOff x="1296" y="1824"/>
            <a:chExt cx="2976" cy="450"/>
          </a:xfrm>
        </p:grpSpPr>
        <p:sp>
          <p:nvSpPr>
            <p:cNvPr id="64527" name="AutoShape 15">
              <a:extLst>
                <a:ext uri="{FF2B5EF4-FFF2-40B4-BE49-F238E27FC236}">
                  <a16:creationId xmlns:a16="http://schemas.microsoft.com/office/drawing/2014/main" xmlns="" id="{C9ECEBDD-56A8-43BC-8A65-36EDF12BD8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28" name="AutoShape 16">
              <a:extLst>
                <a:ext uri="{FF2B5EF4-FFF2-40B4-BE49-F238E27FC236}">
                  <a16:creationId xmlns:a16="http://schemas.microsoft.com/office/drawing/2014/main" xmlns="" id="{CB38A18A-BABA-44B7-BEF6-44A6B0A670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00B0F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64529" name="Text Box 17">
              <a:extLst>
                <a:ext uri="{FF2B5EF4-FFF2-40B4-BE49-F238E27FC236}">
                  <a16:creationId xmlns:a16="http://schemas.microsoft.com/office/drawing/2014/main" xmlns="" id="{FEEF9619-1C5A-4379-A829-9822B30C515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新加坡职教发展的感悟与思考</a:t>
              </a:r>
              <a:endParaRPr lang="en-US" altLang="zh-CN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530" name="Text Box 18">
              <a:extLst>
                <a:ext uri="{FF2B5EF4-FFF2-40B4-BE49-F238E27FC236}">
                  <a16:creationId xmlns:a16="http://schemas.microsoft.com/office/drawing/2014/main" xmlns="" id="{DACDD89A-F41C-4BAB-B08F-B03E2554159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1886"/>
              <a:ext cx="2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>
                  <a:solidFill>
                    <a:schemeClr val="bg1"/>
                  </a:solidFill>
                  <a:ea typeface="宋体" panose="02010600030101010101" pitchFamily="2" charset="-122"/>
                  <a:hlinkClick r:id="rId4" action="ppaction://hlinksldjump"/>
                </a:rPr>
                <a:t>3</a:t>
              </a:r>
              <a:endParaRPr lang="en-US" altLang="zh-CN" sz="24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4531" name="Group 19">
            <a:extLst>
              <a:ext uri="{FF2B5EF4-FFF2-40B4-BE49-F238E27FC236}">
                <a16:creationId xmlns:a16="http://schemas.microsoft.com/office/drawing/2014/main" xmlns="" id="{0C14A04A-E00F-4611-A40C-E721980AEF4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371849"/>
            <a:ext cx="4724400" cy="535781"/>
            <a:chOff x="1296" y="1824"/>
            <a:chExt cx="2976" cy="450"/>
          </a:xfrm>
        </p:grpSpPr>
        <p:sp>
          <p:nvSpPr>
            <p:cNvPr id="64532" name="AutoShape 20">
              <a:extLst>
                <a:ext uri="{FF2B5EF4-FFF2-40B4-BE49-F238E27FC236}">
                  <a16:creationId xmlns:a16="http://schemas.microsoft.com/office/drawing/2014/main" xmlns="" id="{BE344A24-CD4F-405F-9648-4B45CF738A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33" name="AutoShape 21">
              <a:extLst>
                <a:ext uri="{FF2B5EF4-FFF2-40B4-BE49-F238E27FC236}">
                  <a16:creationId xmlns:a16="http://schemas.microsoft.com/office/drawing/2014/main" xmlns="" id="{8625AEA3-4408-4002-9E57-55814FDCA1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534" name="Text Box 22">
              <a:extLst>
                <a:ext uri="{FF2B5EF4-FFF2-40B4-BE49-F238E27FC236}">
                  <a16:creationId xmlns:a16="http://schemas.microsoft.com/office/drawing/2014/main" xmlns="" id="{2C03AB46-93A0-4E1E-AEB4-E5787EC00F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后记</a:t>
              </a:r>
              <a:endParaRPr lang="en-US" altLang="zh-CN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535" name="Text Box 23">
              <a:extLst>
                <a:ext uri="{FF2B5EF4-FFF2-40B4-BE49-F238E27FC236}">
                  <a16:creationId xmlns:a16="http://schemas.microsoft.com/office/drawing/2014/main" xmlns="" id="{DE1FF08D-8F12-4577-9ED1-5CE6F02D95D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1886"/>
              <a:ext cx="2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>
                  <a:solidFill>
                    <a:schemeClr val="bg1"/>
                  </a:solidFill>
                  <a:ea typeface="宋体" panose="02010600030101010101" pitchFamily="2" charset="-122"/>
                  <a:hlinkClick r:id="rId5" action="ppaction://hlinksldjump"/>
                </a:rPr>
                <a:t>4</a:t>
              </a:r>
              <a:endParaRPr lang="en-US" altLang="zh-CN" sz="24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489152A6-3E3A-4E1C-AE65-75F36B0CE6CE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xmlns="" id="{42116D99-85FC-41FE-A2E2-4157EDC5B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874821570"/>
              </p:ext>
            </p:extLst>
          </p:nvPr>
        </p:nvGraphicFramePr>
        <p:xfrm>
          <a:off x="3275856" y="1290498"/>
          <a:ext cx="5712296" cy="2268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CD1DD38-A744-4AD6-9428-B3DD523151C0}"/>
              </a:ext>
            </a:extLst>
          </p:cNvPr>
          <p:cNvSpPr txBox="1"/>
          <p:nvPr/>
        </p:nvSpPr>
        <p:spPr>
          <a:xfrm>
            <a:off x="3719736" y="4353948"/>
            <a:ext cx="482453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</a:rPr>
              <a:t>寻求有特色的文科商科发展之路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246D455E-700B-49CE-8A1D-ACA81054A63D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2A88C61-DECD-4F1B-BF3A-4DAE1185D3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" y="618298"/>
            <a:ext cx="3078087" cy="13799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F54EC8A-59F7-48F5-B914-D8A7E46319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01" y="1989362"/>
            <a:ext cx="3078087" cy="13799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96C9D7C-83CE-4D3E-8BFA-5F463CDC64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0" y="3382061"/>
            <a:ext cx="3101916" cy="14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018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3718E99-4FB7-485F-80C0-90D712C65574}"/>
              </a:ext>
            </a:extLst>
          </p:cNvPr>
          <p:cNvGrpSpPr/>
          <p:nvPr/>
        </p:nvGrpSpPr>
        <p:grpSpPr>
          <a:xfrm>
            <a:off x="705884" y="1304581"/>
            <a:ext cx="7752316" cy="2253854"/>
            <a:chOff x="685800" y="1790104"/>
            <a:chExt cx="7752316" cy="300513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D29F84D6-2DE2-450B-B53F-74D9B91942E7}"/>
                </a:ext>
              </a:extLst>
            </p:cNvPr>
            <p:cNvGrpSpPr/>
            <p:nvPr/>
          </p:nvGrpSpPr>
          <p:grpSpPr>
            <a:xfrm>
              <a:off x="685800" y="1790104"/>
              <a:ext cx="7752316" cy="3005138"/>
              <a:chOff x="698500" y="1973272"/>
              <a:chExt cx="7752316" cy="3005138"/>
            </a:xfrm>
          </p:grpSpPr>
          <p:sp>
            <p:nvSpPr>
              <p:cNvPr id="12291" name="AutoShape 3">
                <a:extLst>
                  <a:ext uri="{FF2B5EF4-FFF2-40B4-BE49-F238E27FC236}">
                    <a16:creationId xmlns:a16="http://schemas.microsoft.com/office/drawing/2014/main" xmlns="" id="{F5D82B83-0E01-4215-AB6E-B84F00C0A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3657600" y="3243263"/>
                <a:ext cx="1752600" cy="685800"/>
              </a:xfrm>
              <a:prstGeom prst="triangle">
                <a:avLst>
                  <a:gd name="adj" fmla="val 50000"/>
                </a:avLst>
              </a:prstGeom>
              <a:solidFill>
                <a:schemeClr val="tx2">
                  <a:alpha val="39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2292" name="Group 4">
                <a:extLst>
                  <a:ext uri="{FF2B5EF4-FFF2-40B4-BE49-F238E27FC236}">
                    <a16:creationId xmlns:a16="http://schemas.microsoft.com/office/drawing/2014/main" xmlns="" id="{DEA6F573-E4F9-4A34-B87F-48072125A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500" y="2436813"/>
                <a:ext cx="3416300" cy="688975"/>
                <a:chOff x="720" y="1392"/>
                <a:chExt cx="4058" cy="480"/>
              </a:xfrm>
            </p:grpSpPr>
            <p:sp>
              <p:nvSpPr>
                <p:cNvPr id="12293" name="AutoShape 5">
                  <a:extLst>
                    <a:ext uri="{FF2B5EF4-FFF2-40B4-BE49-F238E27FC236}">
                      <a16:creationId xmlns:a16="http://schemas.microsoft.com/office/drawing/2014/main" xmlns="" id="{AB930229-2575-410F-954B-B842B047CE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20" y="1392"/>
                  <a:ext cx="4058" cy="480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50000">
                      <a:schemeClr val="accent2">
                        <a:gamma/>
                        <a:shade val="92157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294" name="Group 6">
                  <a:extLst>
                    <a:ext uri="{FF2B5EF4-FFF2-40B4-BE49-F238E27FC236}">
                      <a16:creationId xmlns:a16="http://schemas.microsoft.com/office/drawing/2014/main" xmlns="" id="{61603A60-1999-4E71-BA80-4699FFF013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0" y="1407"/>
                  <a:ext cx="4043" cy="444"/>
                  <a:chOff x="744" y="1407"/>
                  <a:chExt cx="3988" cy="444"/>
                </a:xfrm>
              </p:grpSpPr>
              <p:sp>
                <p:nvSpPr>
                  <p:cNvPr id="12295" name="AutoShape 7">
                    <a:extLst>
                      <a:ext uri="{FF2B5EF4-FFF2-40B4-BE49-F238E27FC236}">
                        <a16:creationId xmlns:a16="http://schemas.microsoft.com/office/drawing/2014/main" xmlns="" id="{B6AD691A-47D0-44F2-A894-B08FFB94C6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736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2">
                          <a:alpha val="0"/>
                        </a:schemeClr>
                      </a:gs>
                      <a:gs pos="100000">
                        <a:schemeClr val="accent2">
                          <a:gamma/>
                          <a:tint val="0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96" name="AutoShape 8">
                    <a:extLst>
                      <a:ext uri="{FF2B5EF4-FFF2-40B4-BE49-F238E27FC236}">
                        <a16:creationId xmlns:a16="http://schemas.microsoft.com/office/drawing/2014/main" xmlns="" id="{CFA09116-3380-451A-990D-C8CBBB30CB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407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tint val="15686"/>
                          <a:invGamma/>
                        </a:schemeClr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297" name="Group 9">
                <a:extLst>
                  <a:ext uri="{FF2B5EF4-FFF2-40B4-BE49-F238E27FC236}">
                    <a16:creationId xmlns:a16="http://schemas.microsoft.com/office/drawing/2014/main" xmlns="" id="{E892EA97-980C-480D-954E-1D5786DC20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500" y="3225800"/>
                <a:ext cx="3416300" cy="688975"/>
                <a:chOff x="720" y="1392"/>
                <a:chExt cx="4058" cy="480"/>
              </a:xfrm>
            </p:grpSpPr>
            <p:sp>
              <p:nvSpPr>
                <p:cNvPr id="12298" name="AutoShape 10">
                  <a:extLst>
                    <a:ext uri="{FF2B5EF4-FFF2-40B4-BE49-F238E27FC236}">
                      <a16:creationId xmlns:a16="http://schemas.microsoft.com/office/drawing/2014/main" xmlns="" id="{56D09791-B9DE-42F1-9957-365CEFECF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20" y="1392"/>
                  <a:ext cx="4058" cy="480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92157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299" name="Group 11">
                  <a:extLst>
                    <a:ext uri="{FF2B5EF4-FFF2-40B4-BE49-F238E27FC236}">
                      <a16:creationId xmlns:a16="http://schemas.microsoft.com/office/drawing/2014/main" xmlns="" id="{07BE654E-5A83-4575-82DE-63620C17CB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0" y="1407"/>
                  <a:ext cx="4043" cy="444"/>
                  <a:chOff x="744" y="1407"/>
                  <a:chExt cx="3988" cy="444"/>
                </a:xfrm>
              </p:grpSpPr>
              <p:sp>
                <p:nvSpPr>
                  <p:cNvPr id="12300" name="AutoShape 12">
                    <a:extLst>
                      <a:ext uri="{FF2B5EF4-FFF2-40B4-BE49-F238E27FC236}">
                        <a16:creationId xmlns:a16="http://schemas.microsoft.com/office/drawing/2014/main" xmlns="" id="{664F1424-5427-4EF1-A5C6-9D4C2ADA93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736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hlink">
                          <a:alpha val="0"/>
                        </a:schemeClr>
                      </a:gs>
                      <a:gs pos="100000">
                        <a:schemeClr val="hlink">
                          <a:gamma/>
                          <a:tint val="0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01" name="AutoShape 13">
                    <a:extLst>
                      <a:ext uri="{FF2B5EF4-FFF2-40B4-BE49-F238E27FC236}">
                        <a16:creationId xmlns:a16="http://schemas.microsoft.com/office/drawing/2014/main" xmlns="" id="{EDF364B2-CD37-476D-9F0E-A79FCCF491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407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hlink">
                          <a:gamma/>
                          <a:tint val="25490"/>
                          <a:invGamma/>
                        </a:schemeClr>
                      </a:gs>
                      <a:gs pos="100000">
                        <a:schemeClr val="hlink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2302" name="Group 14">
                <a:extLst>
                  <a:ext uri="{FF2B5EF4-FFF2-40B4-BE49-F238E27FC236}">
                    <a16:creationId xmlns:a16="http://schemas.microsoft.com/office/drawing/2014/main" xmlns="" id="{49E77E5F-F0A9-48D0-896B-6E1BF1B517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8500" y="4006850"/>
                <a:ext cx="3416300" cy="688975"/>
                <a:chOff x="720" y="1392"/>
                <a:chExt cx="4058" cy="480"/>
              </a:xfrm>
            </p:grpSpPr>
            <p:sp>
              <p:nvSpPr>
                <p:cNvPr id="12303" name="AutoShape 15">
                  <a:extLst>
                    <a:ext uri="{FF2B5EF4-FFF2-40B4-BE49-F238E27FC236}">
                      <a16:creationId xmlns:a16="http://schemas.microsoft.com/office/drawing/2014/main" xmlns="" id="{A4C86C5B-91BA-45AD-81B5-36B2186CE4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20" y="1392"/>
                  <a:ext cx="4058" cy="480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92157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304" name="Group 16">
                  <a:extLst>
                    <a:ext uri="{FF2B5EF4-FFF2-40B4-BE49-F238E27FC236}">
                      <a16:creationId xmlns:a16="http://schemas.microsoft.com/office/drawing/2014/main" xmlns="" id="{89A8D23D-708B-4026-9DF8-A1C834065D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0" y="1407"/>
                  <a:ext cx="4043" cy="444"/>
                  <a:chOff x="744" y="1407"/>
                  <a:chExt cx="3988" cy="444"/>
                </a:xfrm>
              </p:grpSpPr>
              <p:sp>
                <p:nvSpPr>
                  <p:cNvPr id="12305" name="AutoShape 17">
                    <a:extLst>
                      <a:ext uri="{FF2B5EF4-FFF2-40B4-BE49-F238E27FC236}">
                        <a16:creationId xmlns:a16="http://schemas.microsoft.com/office/drawing/2014/main" xmlns="" id="{7FBE0590-9442-48DC-A08A-A40A0380B9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736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folHlink">
                          <a:alpha val="0"/>
                        </a:schemeClr>
                      </a:gs>
                      <a:gs pos="100000">
                        <a:schemeClr val="folHlink">
                          <a:gamma/>
                          <a:tint val="0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06" name="AutoShape 18">
                    <a:extLst>
                      <a:ext uri="{FF2B5EF4-FFF2-40B4-BE49-F238E27FC236}">
                        <a16:creationId xmlns:a16="http://schemas.microsoft.com/office/drawing/2014/main" xmlns="" id="{830B5729-CD16-4DF4-A2BC-22EF5AF59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744" y="1407"/>
                    <a:ext cx="3988" cy="11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tint val="22353"/>
                          <a:invGamma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2307" name="Text Box 19">
                <a:extLst>
                  <a:ext uri="{FF2B5EF4-FFF2-40B4-BE49-F238E27FC236}">
                    <a16:creationId xmlns:a16="http://schemas.microsoft.com/office/drawing/2014/main" xmlns="" id="{83D2612E-9CA2-4147-A1F2-BC187273A3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54063" y="2586039"/>
                <a:ext cx="3276600" cy="533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 b="1" dirty="0">
                    <a:solidFill>
                      <a:srgbClr val="FFFFFF"/>
                    </a:solidFill>
                    <a:ea typeface="宋体" panose="02010600030101010101" pitchFamily="2" charset="-122"/>
                  </a:rPr>
                  <a:t>外国政府</a:t>
                </a:r>
                <a:endParaRPr lang="en-US" altLang="zh-CN" sz="2000" b="1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2308" name="Text Box 20">
                <a:extLst>
                  <a:ext uri="{FF2B5EF4-FFF2-40B4-BE49-F238E27FC236}">
                    <a16:creationId xmlns:a16="http://schemas.microsoft.com/office/drawing/2014/main" xmlns="" id="{284BC8D7-7D01-45FA-9083-353C8BBE5AB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62000" y="3348038"/>
                <a:ext cx="3276600" cy="533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 b="1" dirty="0">
                    <a:solidFill>
                      <a:srgbClr val="FFFFFF"/>
                    </a:solidFill>
                    <a:ea typeface="宋体" panose="02010600030101010101" pitchFamily="2" charset="-122"/>
                  </a:rPr>
                  <a:t>国外大专院校</a:t>
                </a:r>
                <a:endParaRPr lang="en-US" altLang="zh-CN" sz="2000" b="1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2309" name="Text Box 21">
                <a:extLst>
                  <a:ext uri="{FF2B5EF4-FFF2-40B4-BE49-F238E27FC236}">
                    <a16:creationId xmlns:a16="http://schemas.microsoft.com/office/drawing/2014/main" xmlns="" id="{C1172CBA-C713-4C1F-BB34-B1ECABCF52D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63588" y="4127500"/>
                <a:ext cx="3276600" cy="533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000" b="1" dirty="0">
                    <a:solidFill>
                      <a:srgbClr val="FFFFFF"/>
                    </a:solidFill>
                    <a:ea typeface="宋体" panose="02010600030101010101" pitchFamily="2" charset="-122"/>
                  </a:rPr>
                  <a:t>国外企业</a:t>
                </a:r>
                <a:endParaRPr lang="en-US" altLang="zh-CN" sz="2000" b="1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2310" name="AutoShape 22">
                <a:extLst>
                  <a:ext uri="{FF2B5EF4-FFF2-40B4-BE49-F238E27FC236}">
                    <a16:creationId xmlns:a16="http://schemas.microsoft.com/office/drawing/2014/main" xmlns="" id="{B07FC0B6-FE39-46C3-B9C2-46697CD2B5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055153" y="1973272"/>
                <a:ext cx="3395663" cy="3005138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FFFFFF">
                      <a:gamma/>
                      <a:shade val="89020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89020"/>
                      <a:invGamma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81320" dir="3080412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2311" name="Rectangle 23">
              <a:extLst>
                <a:ext uri="{FF2B5EF4-FFF2-40B4-BE49-F238E27FC236}">
                  <a16:creationId xmlns:a16="http://schemas.microsoft.com/office/drawing/2014/main" xmlns="" id="{01439078-8743-4832-8C1A-FD0A891666B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5143474" y="2710437"/>
              <a:ext cx="3230563" cy="1522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altLang="zh-CN" sz="2400" b="1" dirty="0">
                  <a:ea typeface="宋体" panose="02010600030101010101" pitchFamily="2" charset="-122"/>
                </a:rPr>
                <a:t> </a:t>
              </a:r>
              <a:r>
                <a:rPr lang="zh-CN" altLang="en-US" sz="2400" b="1" u="sng" dirty="0">
                  <a:solidFill>
                    <a:srgbClr val="A50021"/>
                  </a:solidFill>
                  <a:ea typeface="宋体" panose="02010600030101010101" pitchFamily="2" charset="-122"/>
                </a:rPr>
                <a:t>建立伙伴关系</a:t>
              </a:r>
              <a:endParaRPr lang="en-US" altLang="zh-CN" sz="2400" b="1" u="sng" dirty="0">
                <a:solidFill>
                  <a:srgbClr val="A50021"/>
                </a:solidFill>
                <a:ea typeface="宋体" panose="02010600030101010101" pitchFamily="2" charset="-122"/>
              </a:endParaRPr>
            </a:p>
            <a:p>
              <a:pPr algn="ctr" eaLnBrk="0" hangingPunct="0">
                <a:lnSpc>
                  <a:spcPct val="110000"/>
                </a:lnSpc>
              </a:pPr>
              <a:endParaRPr lang="en-US" altLang="zh-CN" sz="2400" b="1" dirty="0">
                <a:solidFill>
                  <a:srgbClr val="FF9900"/>
                </a:solidFill>
                <a:ea typeface="宋体" panose="02010600030101010101" pitchFamily="2" charset="-122"/>
              </a:endParaRPr>
            </a:p>
            <a:p>
              <a:pPr algn="ctr" eaLnBrk="0" hangingPunct="0">
                <a:lnSpc>
                  <a:spcPct val="11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  <a:ea typeface="宋体" panose="02010600030101010101" pitchFamily="2" charset="-122"/>
                </a:rPr>
                <a:t>开拓教育和科技应用的新领域</a:t>
              </a:r>
              <a:endParaRPr lang="en-US" altLang="zh-CN" sz="1400" b="1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12312" name="Picture 24" descr="1">
            <a:extLst>
              <a:ext uri="{FF2B5EF4-FFF2-40B4-BE49-F238E27FC236}">
                <a16:creationId xmlns:a16="http://schemas.microsoft.com/office/drawing/2014/main" xmlns="" id="{174DA55F-B163-42F7-A36A-0928F8A7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685801" y="1869282"/>
            <a:ext cx="538163" cy="5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1">
            <a:extLst>
              <a:ext uri="{FF2B5EF4-FFF2-40B4-BE49-F238E27FC236}">
                <a16:creationId xmlns:a16="http://schemas.microsoft.com/office/drawing/2014/main" xmlns="" id="{EC7FE1E1-25AF-49FF-AF2F-03432457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887413" y="2461022"/>
            <a:ext cx="538162" cy="5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1">
            <a:extLst>
              <a:ext uri="{FF2B5EF4-FFF2-40B4-BE49-F238E27FC236}">
                <a16:creationId xmlns:a16="http://schemas.microsoft.com/office/drawing/2014/main" xmlns="" id="{98FE5DFF-D18E-4848-90BA-39493381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685801" y="3053953"/>
            <a:ext cx="538163" cy="5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15" name="Rectangle 27">
            <a:extLst>
              <a:ext uri="{FF2B5EF4-FFF2-40B4-BE49-F238E27FC236}">
                <a16:creationId xmlns:a16="http://schemas.microsoft.com/office/drawing/2014/main" xmlns="" id="{658B8F20-7129-47F3-8FB2-AF884578FDD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331640" y="4137925"/>
            <a:ext cx="609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D7181F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国际化视野≠合作办学</a:t>
            </a:r>
            <a:endParaRPr lang="en-US" altLang="zh-CN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77BE32AF-874F-491A-AAE0-FFA3C581D497}"/>
              </a:ext>
            </a:extLst>
          </p:cNvPr>
          <p:cNvSpPr/>
          <p:nvPr/>
        </p:nvSpPr>
        <p:spPr>
          <a:xfrm>
            <a:off x="179512" y="149260"/>
            <a:ext cx="35557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chemeClr val="bg1"/>
                </a:solidFill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b="1" kern="100" dirty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、国际化和无界化助力职教发展</a:t>
            </a:r>
            <a:endParaRPr lang="zh-CN" altLang="zh-CN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045E3ACF-608E-438D-B8BA-FCAA08C4D4DF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5702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87014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98560F1A-ECA0-4CA3-AF4F-CA73787493AA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5702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F048E3F-A510-49C8-A782-C9290EF0CE1F}"/>
              </a:ext>
            </a:extLst>
          </p:cNvPr>
          <p:cNvSpPr/>
          <p:nvPr/>
        </p:nvSpPr>
        <p:spPr>
          <a:xfrm>
            <a:off x="2613164" y="1945606"/>
            <a:ext cx="3917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老师们利用培训机会，完成与新加坡南洋理工学院对口专业对接，探讨两校之间的深度交流与合作。对接专业涵盖所有一流建设的高水平专业。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7720B99-6D97-4707-AF8F-104BCF49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32401">
            <a:off x="303345" y="363367"/>
            <a:ext cx="3041966" cy="17111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D14A180-346A-487F-A99C-DC8B6D49C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56464">
            <a:off x="5541614" y="428359"/>
            <a:ext cx="3040974" cy="17105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FA3A2D0-E6B0-45E1-834D-56101DE5C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43560">
            <a:off x="5061968" y="2856052"/>
            <a:ext cx="3103265" cy="1756565"/>
          </a:xfrm>
          <a:prstGeom prst="rect">
            <a:avLst/>
          </a:prstGeom>
        </p:spPr>
      </p:pic>
      <p:pic>
        <p:nvPicPr>
          <p:cNvPr id="14" name="图片 13" descr="C:\Users\Lenovo\AppData\Local\Temp\WeChat Files\308384881039189202.jpg">
            <a:extLst>
              <a:ext uri="{FF2B5EF4-FFF2-40B4-BE49-F238E27FC236}">
                <a16:creationId xmlns:a16="http://schemas.microsoft.com/office/drawing/2014/main" xmlns="" id="{D9182E20-2F52-4E81-A2AB-3D8D166C64D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5555">
            <a:off x="413731" y="2690260"/>
            <a:ext cx="3236327" cy="1866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40081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72CC0D1F-F703-4E26-8D8B-0703B85AB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857" y="4244143"/>
            <a:ext cx="535316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10000"/>
              </a:lnSpc>
            </a:pPr>
            <a:r>
              <a:rPr lang="zh-CN" altLang="en-US" b="1" dirty="0">
                <a:solidFill>
                  <a:srgbClr val="C0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无界化</a:t>
            </a:r>
            <a:r>
              <a:rPr lang="zh-CN" altLang="en-US" b="1" dirty="0">
                <a:solidFill>
                  <a:srgbClr val="00206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要求学校打破封闭状态，从专业设置、教师安排、培训循环等各个方面与社会需求高度融合</a:t>
            </a:r>
            <a:endParaRPr lang="en-US" altLang="zh-CN" b="1" dirty="0">
              <a:solidFill>
                <a:srgbClr val="00206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871" name="AutoShape 7">
            <a:extLst>
              <a:ext uri="{FF2B5EF4-FFF2-40B4-BE49-F238E27FC236}">
                <a16:creationId xmlns:a16="http://schemas.microsoft.com/office/drawing/2014/main" xmlns="" id="{D6AF30A0-C13E-4BB0-AE6D-E85F74D22C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4714" y="1293019"/>
            <a:ext cx="2497137" cy="1489472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Normal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  <a:contourClr>
              <a:srgbClr val="F8F8F8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>
              <a:cs typeface="Arial" panose="020B0604020202020204" pitchFamily="34" charset="0"/>
            </a:endParaRPr>
          </a:p>
        </p:txBody>
      </p:sp>
      <p:sp>
        <p:nvSpPr>
          <p:cNvPr id="36872" name="AutoShape 8">
            <a:extLst>
              <a:ext uri="{FF2B5EF4-FFF2-40B4-BE49-F238E27FC236}">
                <a16:creationId xmlns:a16="http://schemas.microsoft.com/office/drawing/2014/main" xmlns="" id="{BF26A1AA-8195-484C-8DFE-3DB412D9E1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8208" y="1776016"/>
            <a:ext cx="2497137" cy="1489472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Flat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  <a:contourClr>
              <a:srgbClr val="F8F8F8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>
              <a:cs typeface="Arial" panose="020B0604020202020204" pitchFamily="34" charset="0"/>
            </a:endParaRPr>
          </a:p>
        </p:txBody>
      </p:sp>
      <p:sp>
        <p:nvSpPr>
          <p:cNvPr id="36873" name="AutoShape 9">
            <a:extLst>
              <a:ext uri="{FF2B5EF4-FFF2-40B4-BE49-F238E27FC236}">
                <a16:creationId xmlns:a16="http://schemas.microsoft.com/office/drawing/2014/main" xmlns="" id="{884E94C1-C1D9-4231-9D17-E95A01ED03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3439" y="1770460"/>
            <a:ext cx="2497137" cy="1489472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Flat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  <a:contourClr>
              <a:srgbClr val="F8F8F8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A010158-B2EB-43D7-B8A0-DB294648A954}"/>
              </a:ext>
            </a:extLst>
          </p:cNvPr>
          <p:cNvGrpSpPr/>
          <p:nvPr/>
        </p:nvGrpSpPr>
        <p:grpSpPr>
          <a:xfrm>
            <a:off x="0" y="976313"/>
            <a:ext cx="9144000" cy="2163365"/>
            <a:chOff x="0" y="1560513"/>
            <a:chExt cx="9144000" cy="2884487"/>
          </a:xfrm>
        </p:grpSpPr>
        <p:sp>
          <p:nvSpPr>
            <p:cNvPr id="36867" name="Rectangle 2">
              <a:extLst>
                <a:ext uri="{FF2B5EF4-FFF2-40B4-BE49-F238E27FC236}">
                  <a16:creationId xmlns:a16="http://schemas.microsoft.com/office/drawing/2014/main" xmlns="" id="{B485DA0A-7E92-48AB-A431-53B7E1019A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2979738"/>
              <a:ext cx="9144000" cy="677862"/>
            </a:xfrm>
            <a:prstGeom prst="rect">
              <a:avLst/>
            </a:prstGeom>
            <a:solidFill>
              <a:srgbClr val="099CE5">
                <a:alpha val="1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zh-CN" altLang="zh-CN">
                <a:cs typeface="Arial" panose="020B0604020202020204" pitchFamily="34" charset="0"/>
              </a:endParaRPr>
            </a:p>
          </p:txBody>
        </p:sp>
        <p:sp>
          <p:nvSpPr>
            <p:cNvPr id="36868" name="Rectangle 3">
              <a:extLst>
                <a:ext uri="{FF2B5EF4-FFF2-40B4-BE49-F238E27FC236}">
                  <a16:creationId xmlns:a16="http://schemas.microsoft.com/office/drawing/2014/main" xmlns="" id="{6FF82980-626A-409E-BAC2-8225AE0DC3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14750"/>
              <a:ext cx="9144000" cy="730250"/>
            </a:xfrm>
            <a:prstGeom prst="rect">
              <a:avLst/>
            </a:prstGeom>
            <a:solidFill>
              <a:srgbClr val="099CE5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zh-CN" altLang="zh-CN">
                <a:cs typeface="Arial" panose="020B0604020202020204" pitchFamily="34" charset="0"/>
              </a:endParaRPr>
            </a:p>
          </p:txBody>
        </p:sp>
        <p:grpSp>
          <p:nvGrpSpPr>
            <p:cNvPr id="36874" name="Group 10">
              <a:extLst>
                <a:ext uri="{FF2B5EF4-FFF2-40B4-BE49-F238E27FC236}">
                  <a16:creationId xmlns:a16="http://schemas.microsoft.com/office/drawing/2014/main" xmlns="" id="{C4DE0352-5889-4AB4-8FF8-4AC23EB12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3601" y="1560513"/>
              <a:ext cx="2498726" cy="1985962"/>
              <a:chOff x="2144" y="1144"/>
              <a:chExt cx="1574" cy="1251"/>
            </a:xfrm>
          </p:grpSpPr>
          <p:sp>
            <p:nvSpPr>
              <p:cNvPr id="36875" name="AutoShape 11">
                <a:extLst>
                  <a:ext uri="{FF2B5EF4-FFF2-40B4-BE49-F238E27FC236}">
                    <a16:creationId xmlns:a16="http://schemas.microsoft.com/office/drawing/2014/main" xmlns="" id="{AC6FE38B-3E1F-4F5C-AFAA-80CB7203D1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5" y="1144"/>
                <a:ext cx="1573" cy="1251"/>
              </a:xfrm>
              <a:prstGeom prst="diamond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Bottom">
                  <a:rot lat="20099996" lon="0" rev="0"/>
                </a:camera>
                <a:lightRig rig="legacyFlat2" dir="t"/>
              </a:scene3d>
              <a:sp3d extrusionH="163500" prstMaterial="legacyPlastic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zh-CN" altLang="zh-CN">
                  <a:cs typeface="Arial" panose="020B0604020202020204" pitchFamily="34" charset="0"/>
                </a:endParaRPr>
              </a:p>
            </p:txBody>
          </p:sp>
          <p:sp>
            <p:nvSpPr>
              <p:cNvPr id="36876" name="Line 12">
                <a:extLst>
                  <a:ext uri="{FF2B5EF4-FFF2-40B4-BE49-F238E27FC236}">
                    <a16:creationId xmlns:a16="http://schemas.microsoft.com/office/drawing/2014/main" xmlns="" id="{956FAB90-2E4E-4E15-ACC5-458B768E76BC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2144" y="1736"/>
                <a:ext cx="787" cy="433"/>
              </a:xfrm>
              <a:prstGeom prst="line">
                <a:avLst/>
              </a:prstGeom>
              <a:noFill/>
              <a:ln w="6350">
                <a:solidFill>
                  <a:srgbClr val="FFFFFF">
                    <a:alpha val="30196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6877" name="Group 13">
              <a:extLst>
                <a:ext uri="{FF2B5EF4-FFF2-40B4-BE49-F238E27FC236}">
                  <a16:creationId xmlns:a16="http://schemas.microsoft.com/office/drawing/2014/main" xmlns="" id="{C643302C-67A7-4F97-8FA8-3B32396CF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6300" y="2417763"/>
              <a:ext cx="2497138" cy="1985962"/>
              <a:chOff x="1352" y="1684"/>
              <a:chExt cx="1573" cy="1251"/>
            </a:xfrm>
          </p:grpSpPr>
          <p:sp>
            <p:nvSpPr>
              <p:cNvPr id="36878" name="AutoShape 14">
                <a:extLst>
                  <a:ext uri="{FF2B5EF4-FFF2-40B4-BE49-F238E27FC236}">
                    <a16:creationId xmlns:a16="http://schemas.microsoft.com/office/drawing/2014/main" xmlns="" id="{E0EC362D-0E7C-4F93-95C7-6BCA05A2C9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52" y="1684"/>
                <a:ext cx="1573" cy="1251"/>
              </a:xfrm>
              <a:prstGeom prst="diamond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Bottom">
                  <a:rot lat="20099996" lon="0" rev="0"/>
                </a:camera>
                <a:lightRig rig="legacyNormal2" dir="t"/>
              </a:scene3d>
              <a:sp3d extrusionH="163500" prstMaterial="legacyPlastic">
                <a:bevelT w="13500" h="13500" prst="angle"/>
                <a:bevelB w="13500" h="13500" prst="angle"/>
                <a:extrusionClr>
                  <a:schemeClr val="accent2"/>
                </a:extrusionClr>
                <a:contourClr>
                  <a:schemeClr val="accent2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zh-CN" altLang="zh-CN">
                  <a:cs typeface="Arial" panose="020B0604020202020204" pitchFamily="34" charset="0"/>
                </a:endParaRPr>
              </a:p>
            </p:txBody>
          </p:sp>
          <p:sp>
            <p:nvSpPr>
              <p:cNvPr id="36879" name="Line 15">
                <a:extLst>
                  <a:ext uri="{FF2B5EF4-FFF2-40B4-BE49-F238E27FC236}">
                    <a16:creationId xmlns:a16="http://schemas.microsoft.com/office/drawing/2014/main" xmlns="" id="{12F06F6A-DD7E-4974-BFA1-B38AD2BD3950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355" y="2307"/>
                <a:ext cx="787" cy="433"/>
              </a:xfrm>
              <a:prstGeom prst="line">
                <a:avLst/>
              </a:prstGeom>
              <a:noFill/>
              <a:ln w="6350">
                <a:solidFill>
                  <a:srgbClr val="FFFFFF">
                    <a:alpha val="30196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6880" name="Group 16">
              <a:extLst>
                <a:ext uri="{FF2B5EF4-FFF2-40B4-BE49-F238E27FC236}">
                  <a16:creationId xmlns:a16="http://schemas.microsoft.com/office/drawing/2014/main" xmlns="" id="{C5AC5444-C044-4F51-8B1A-47170DA15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7725" y="2417763"/>
              <a:ext cx="2497138" cy="1985962"/>
              <a:chOff x="2934" y="1684"/>
              <a:chExt cx="1573" cy="1251"/>
            </a:xfrm>
          </p:grpSpPr>
          <p:sp>
            <p:nvSpPr>
              <p:cNvPr id="36881" name="AutoShape 17">
                <a:extLst>
                  <a:ext uri="{FF2B5EF4-FFF2-40B4-BE49-F238E27FC236}">
                    <a16:creationId xmlns:a16="http://schemas.microsoft.com/office/drawing/2014/main" xmlns="" id="{00458EE0-49C8-4C7C-94A3-F51F331713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34" y="1684"/>
                <a:ext cx="1573" cy="1251"/>
              </a:xfrm>
              <a:prstGeom prst="diamond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Bottom">
                  <a:rot lat="20099996" lon="0" rev="0"/>
                </a:camera>
                <a:lightRig rig="legacyNormal2" dir="t"/>
              </a:scene3d>
              <a:sp3d extrusionH="163500" prstMaterial="legacyPlastic">
                <a:bevelT w="13500" h="13500" prst="angle"/>
                <a:bevelB w="13500" h="13500" prst="angle"/>
                <a:extrusionClr>
                  <a:schemeClr val="hlink"/>
                </a:extrusionClr>
                <a:contourClr>
                  <a:schemeClr val="hlink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zh-CN" altLang="zh-CN">
                  <a:cs typeface="Arial" panose="020B0604020202020204" pitchFamily="34" charset="0"/>
                </a:endParaRPr>
              </a:p>
            </p:txBody>
          </p:sp>
          <p:sp>
            <p:nvSpPr>
              <p:cNvPr id="36882" name="Line 18">
                <a:extLst>
                  <a:ext uri="{FF2B5EF4-FFF2-40B4-BE49-F238E27FC236}">
                    <a16:creationId xmlns:a16="http://schemas.microsoft.com/office/drawing/2014/main" xmlns="" id="{50F1288C-6585-4823-9ED4-92D2DF20F940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2941" y="2308"/>
                <a:ext cx="787" cy="433"/>
              </a:xfrm>
              <a:prstGeom prst="line">
                <a:avLst/>
              </a:prstGeom>
              <a:noFill/>
              <a:ln w="6350">
                <a:solidFill>
                  <a:srgbClr val="FFFFFF">
                    <a:alpha val="30196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6" name="Text Box 19">
              <a:extLst>
                <a:ext uri="{FF2B5EF4-FFF2-40B4-BE49-F238E27FC236}">
                  <a16:creationId xmlns:a16="http://schemas.microsoft.com/office/drawing/2014/main" xmlns="" id="{85FDC277-7EFE-4AEB-9698-F722B33E8D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725863" y="2298700"/>
              <a:ext cx="1998265" cy="533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969696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校园建设无界化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Text Box 20">
              <a:extLst>
                <a:ext uri="{FF2B5EF4-FFF2-40B4-BE49-F238E27FC236}">
                  <a16:creationId xmlns:a16="http://schemas.microsoft.com/office/drawing/2014/main" xmlns="" id="{BF7D5880-AFC5-487A-8773-34E10596883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54275" y="3214688"/>
              <a:ext cx="1973709" cy="533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969696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分校办学无界化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 Box 21">
              <a:extLst>
                <a:ext uri="{FF2B5EF4-FFF2-40B4-BE49-F238E27FC236}">
                  <a16:creationId xmlns:a16="http://schemas.microsoft.com/office/drawing/2014/main" xmlns="" id="{74FDC7BB-D4C7-4988-9A65-585753BEDFE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953000" y="3179763"/>
              <a:ext cx="2033587" cy="533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969696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FFFF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教师队伍无界化</a:t>
              </a:r>
              <a:endParaRPr lang="en-US" altLang="zh-CN" sz="2000" b="1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5F120778-F154-4CE6-9716-C018539A3E5E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5702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 descr="C:\Users\Lenovo\AppData\Local\Temp\WeChat Files\94b84d153b8e0a92e4f06ece9dde0bb.jpg">
            <a:extLst>
              <a:ext uri="{FF2B5EF4-FFF2-40B4-BE49-F238E27FC236}">
                <a16:creationId xmlns:a16="http://schemas.microsoft.com/office/drawing/2014/main" xmlns="" id="{67EC229D-AB5F-4599-85EC-F5329BB2E47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28" r="9284"/>
          <a:stretch/>
        </p:blipFill>
        <p:spPr bwMode="auto">
          <a:xfrm>
            <a:off x="1089038" y="694834"/>
            <a:ext cx="1800198" cy="1137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5" name="图片 34" descr="https://qqadapt.qpic.cn/txdocpic/0/620ebf01b66a3ddec8bdd8c37a99ac63/0">
            <a:extLst>
              <a:ext uri="{FF2B5EF4-FFF2-40B4-BE49-F238E27FC236}">
                <a16:creationId xmlns:a16="http://schemas.microsoft.com/office/drawing/2014/main" xmlns="" id="{484C994B-7C34-45FF-A31A-5EFCB4E5450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010793"/>
            <a:ext cx="1835150" cy="109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图片 35" descr="C:\Users\Lenovo\AppData\Local\Temp\WeChat Files\52ec63013c18ba3d8a1eecbf6b6b0d3.jpg">
            <a:extLst>
              <a:ext uri="{FF2B5EF4-FFF2-40B4-BE49-F238E27FC236}">
                <a16:creationId xmlns:a16="http://schemas.microsoft.com/office/drawing/2014/main" xmlns="" id="{9B9726C6-4F5D-4F99-A46A-2B2E09B16E4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48" r="8547" b="4130"/>
          <a:stretch/>
        </p:blipFill>
        <p:spPr bwMode="auto">
          <a:xfrm>
            <a:off x="6726181" y="812939"/>
            <a:ext cx="1800198" cy="1371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336148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180B822-3D7E-44AD-8073-2603972CD488}"/>
              </a:ext>
            </a:extLst>
          </p:cNvPr>
          <p:cNvSpPr/>
          <p:nvPr/>
        </p:nvSpPr>
        <p:spPr>
          <a:xfrm>
            <a:off x="251520" y="237351"/>
            <a:ext cx="402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b="1" dirty="0">
                <a:solidFill>
                  <a:schemeClr val="bg1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、创新思维和创业孵化走出职教新路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3A2FD2A-11B7-4BD0-AA68-75779132ECDE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558353E-9941-4D56-9A35-3B99B08DE7B2}"/>
              </a:ext>
            </a:extLst>
          </p:cNvPr>
          <p:cNvSpPr/>
          <p:nvPr/>
        </p:nvSpPr>
        <p:spPr>
          <a:xfrm>
            <a:off x="827584" y="13296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高校的创新，最关键还是要将创新成果向产业转化</a:t>
            </a:r>
            <a:r>
              <a:rPr lang="zh-CN" altLang="en-US" dirty="0"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F5CF524-74A1-477B-A8CA-CC6BBA64A76C}"/>
              </a:ext>
            </a:extLst>
          </p:cNvPr>
          <p:cNvSpPr/>
          <p:nvPr/>
        </p:nvSpPr>
        <p:spPr>
          <a:xfrm>
            <a:off x="827585" y="2031690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zh-CN" dirty="0">
                <a:ea typeface="楷体" panose="02010609060101010101" pitchFamily="49" charset="-122"/>
                <a:cs typeface="Times New Roman" panose="02020603050405020304" pitchFamily="18" charset="0"/>
              </a:rPr>
              <a:t>创新已不易，创业难上难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8EE4930-E1C3-49D0-A2B5-A559994699E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95" y="2526019"/>
            <a:ext cx="45847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652136E-4FA6-4004-B65D-4FEF355C5F6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696" y="2526019"/>
            <a:ext cx="4192801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形 9" descr="电源">
            <a:hlinkClick r:id="rId5" action="ppaction://hlinksldjump"/>
            <a:extLst>
              <a:ext uri="{FF2B5EF4-FFF2-40B4-BE49-F238E27FC236}">
                <a16:creationId xmlns:a16="http://schemas.microsoft.com/office/drawing/2014/main" xmlns="" id="{A8010472-EFC3-4C44-8AAF-49FAB7A9B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3528" y="4756822"/>
            <a:ext cx="398206" cy="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0873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71F3CB3A-9563-476F-AB8F-EE10AB20F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zh-CN" altLang="en-US" sz="2000" dirty="0"/>
              <a:t>（二）</a:t>
            </a:r>
            <a:r>
              <a:rPr lang="zh-CN" altLang="zh-CN" sz="2000" dirty="0"/>
              <a:t>高效多样推动教学</a:t>
            </a:r>
            <a:endParaRPr lang="en-US" altLang="zh-CN" sz="2000" dirty="0"/>
          </a:p>
        </p:txBody>
      </p:sp>
      <p:grpSp>
        <p:nvGrpSpPr>
          <p:cNvPr id="81954" name="Group 34">
            <a:extLst>
              <a:ext uri="{FF2B5EF4-FFF2-40B4-BE49-F238E27FC236}">
                <a16:creationId xmlns:a16="http://schemas.microsoft.com/office/drawing/2014/main" xmlns="" id="{41BC40BF-1B45-4B39-9572-9BCBC48AA84C}"/>
              </a:ext>
            </a:extLst>
          </p:cNvPr>
          <p:cNvGrpSpPr>
            <a:grpSpLocks/>
          </p:cNvGrpSpPr>
          <p:nvPr/>
        </p:nvGrpSpPr>
        <p:grpSpPr bwMode="auto">
          <a:xfrm>
            <a:off x="949314" y="1329613"/>
            <a:ext cx="7385063" cy="3158728"/>
            <a:chOff x="579" y="1104"/>
            <a:chExt cx="4652" cy="2653"/>
          </a:xfrm>
        </p:grpSpPr>
        <p:sp>
          <p:nvSpPr>
            <p:cNvPr id="81923" name="AutoShape 3">
              <a:extLst>
                <a:ext uri="{FF2B5EF4-FFF2-40B4-BE49-F238E27FC236}">
                  <a16:creationId xmlns:a16="http://schemas.microsoft.com/office/drawing/2014/main" xmlns="" id="{CACD8AA7-4280-4C37-860D-F653910950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1584"/>
              <a:ext cx="3484" cy="1728"/>
            </a:xfrm>
            <a:prstGeom prst="upArrow">
              <a:avLst>
                <a:gd name="adj1" fmla="val 57824"/>
                <a:gd name="adj2" fmla="val 54398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1924" name="AutoShape 4">
              <a:extLst>
                <a:ext uri="{FF2B5EF4-FFF2-40B4-BE49-F238E27FC236}">
                  <a16:creationId xmlns:a16="http://schemas.microsoft.com/office/drawing/2014/main" xmlns="" id="{8085F1A6-99FD-4922-9BE7-1005640D39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56" y="1104"/>
              <a:ext cx="3648" cy="3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64314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zh-CN" altLang="zh-CN" dirty="0">
                  <a:solidFill>
                    <a:schemeClr val="bg1"/>
                  </a:solidFill>
                </a:rPr>
                <a:t>高效多样的教学方法是职业教育走向辉煌的助推器</a:t>
              </a:r>
              <a:endPara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81927" name="Group 7">
              <a:extLst>
                <a:ext uri="{FF2B5EF4-FFF2-40B4-BE49-F238E27FC236}">
                  <a16:creationId xmlns:a16="http://schemas.microsoft.com/office/drawing/2014/main" xmlns="" id="{0423E743-4D30-460E-9B85-56F8A2FF6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" y="2764"/>
              <a:ext cx="935" cy="963"/>
              <a:chOff x="624" y="1584"/>
              <a:chExt cx="1248" cy="1308"/>
            </a:xfrm>
          </p:grpSpPr>
          <p:grpSp>
            <p:nvGrpSpPr>
              <p:cNvPr id="81928" name="Group 8">
                <a:extLst>
                  <a:ext uri="{FF2B5EF4-FFF2-40B4-BE49-F238E27FC236}">
                    <a16:creationId xmlns:a16="http://schemas.microsoft.com/office/drawing/2014/main" xmlns="" id="{861C617A-28BC-4615-A7BA-AB10D8DCEE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81929" name="Oval 9">
                  <a:extLst>
                    <a:ext uri="{FF2B5EF4-FFF2-40B4-BE49-F238E27FC236}">
                      <a16:creationId xmlns:a16="http://schemas.microsoft.com/office/drawing/2014/main" xmlns="" id="{2B6B6625-7950-451D-93D4-9A7C7B611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930" name="Freeform 10">
                  <a:extLst>
                    <a:ext uri="{FF2B5EF4-FFF2-40B4-BE49-F238E27FC236}">
                      <a16:creationId xmlns:a16="http://schemas.microsoft.com/office/drawing/2014/main" xmlns="" id="{0F81F8E8-B2E0-4DD3-A4B1-DB7339F4D2B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1931" name="Text Box 11">
                <a:extLst>
                  <a:ext uri="{FF2B5EF4-FFF2-40B4-BE49-F238E27FC236}">
                    <a16:creationId xmlns:a16="http://schemas.microsoft.com/office/drawing/2014/main" xmlns="" id="{37616C81-E0E9-4B01-9BD9-C092979EC60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25" y="2049"/>
                <a:ext cx="1061" cy="8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zh-CN" sz="1400" b="1" dirty="0">
                    <a:solidFill>
                      <a:schemeClr val="bg1"/>
                    </a:solidFill>
                  </a:rPr>
                  <a:t>投入的品格能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en-US" sz="1400" b="1" dirty="0">
                    <a:solidFill>
                      <a:schemeClr val="bg1"/>
                    </a:solidFill>
                  </a:rPr>
                  <a:t>形成积极向上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en-US" sz="1400" b="1" dirty="0">
                    <a:solidFill>
                      <a:schemeClr val="bg1"/>
                    </a:solidFill>
                  </a:rPr>
                  <a:t>的精神风貌</a:t>
                </a:r>
                <a:endPara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1934" name="Group 14">
              <a:extLst>
                <a:ext uri="{FF2B5EF4-FFF2-40B4-BE49-F238E27FC236}">
                  <a16:creationId xmlns:a16="http://schemas.microsoft.com/office/drawing/2014/main" xmlns="" id="{FCD18583-CE6F-4F4A-8646-903F6C9AA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736"/>
              <a:ext cx="959" cy="965"/>
              <a:chOff x="2400" y="1488"/>
              <a:chExt cx="1152" cy="1152"/>
            </a:xfrm>
          </p:grpSpPr>
          <p:grpSp>
            <p:nvGrpSpPr>
              <p:cNvPr id="81935" name="Group 15">
                <a:extLst>
                  <a:ext uri="{FF2B5EF4-FFF2-40B4-BE49-F238E27FC236}">
                    <a16:creationId xmlns:a16="http://schemas.microsoft.com/office/drawing/2014/main" xmlns="" id="{F2A0F576-08DF-4094-8D9F-B9F553AE42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81936" name="Oval 16">
                  <a:extLst>
                    <a:ext uri="{FF2B5EF4-FFF2-40B4-BE49-F238E27FC236}">
                      <a16:creationId xmlns:a16="http://schemas.microsoft.com/office/drawing/2014/main" xmlns="" id="{BB54BA92-F640-4DC0-A20D-0F2CCF8C7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937" name="Freeform 17">
                  <a:extLst>
                    <a:ext uri="{FF2B5EF4-FFF2-40B4-BE49-F238E27FC236}">
                      <a16:creationId xmlns:a16="http://schemas.microsoft.com/office/drawing/2014/main" xmlns="" id="{DBC5765B-985E-4B58-9BBB-E135E8381C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1938" name="Text Box 18">
                <a:extLst>
                  <a:ext uri="{FF2B5EF4-FFF2-40B4-BE49-F238E27FC236}">
                    <a16:creationId xmlns:a16="http://schemas.microsoft.com/office/drawing/2014/main" xmlns="" id="{29156D4A-96E9-4177-8DA4-62BF40511FB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16" y="2025"/>
                <a:ext cx="1091" cy="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400" b="1" dirty="0">
                    <a:solidFill>
                      <a:schemeClr val="bg1"/>
                    </a:solidFill>
                  </a:rPr>
                  <a:t>关怀与照顾体现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en-US" sz="1400" b="1" dirty="0">
                    <a:solidFill>
                      <a:schemeClr val="bg1"/>
                    </a:solidFill>
                  </a:rPr>
                  <a:t>以学生为中心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952" name="Group 32">
              <a:extLst>
                <a:ext uri="{FF2B5EF4-FFF2-40B4-BE49-F238E27FC236}">
                  <a16:creationId xmlns:a16="http://schemas.microsoft.com/office/drawing/2014/main" xmlns="" id="{33F23861-1069-45CD-BA29-64E974CFE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2764"/>
              <a:ext cx="960" cy="958"/>
              <a:chOff x="1776" y="2764"/>
              <a:chExt cx="960" cy="958"/>
            </a:xfrm>
          </p:grpSpPr>
          <p:grpSp>
            <p:nvGrpSpPr>
              <p:cNvPr id="81941" name="Group 21">
                <a:extLst>
                  <a:ext uri="{FF2B5EF4-FFF2-40B4-BE49-F238E27FC236}">
                    <a16:creationId xmlns:a16="http://schemas.microsoft.com/office/drawing/2014/main" xmlns="" id="{BC30C47A-677C-4056-B80C-292ACEB264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2764"/>
                <a:ext cx="960" cy="958"/>
                <a:chOff x="2016" y="1920"/>
                <a:chExt cx="1680" cy="1680"/>
              </a:xfrm>
            </p:grpSpPr>
            <p:sp>
              <p:nvSpPr>
                <p:cNvPr id="81942" name="Oval 22">
                  <a:extLst>
                    <a:ext uri="{FF2B5EF4-FFF2-40B4-BE49-F238E27FC236}">
                      <a16:creationId xmlns:a16="http://schemas.microsoft.com/office/drawing/2014/main" xmlns="" id="{FF2AADDE-B58B-4916-9EE8-BB0465792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943" name="Freeform 23">
                  <a:extLst>
                    <a:ext uri="{FF2B5EF4-FFF2-40B4-BE49-F238E27FC236}">
                      <a16:creationId xmlns:a16="http://schemas.microsoft.com/office/drawing/2014/main" xmlns="" id="{403D4F91-A6CC-4971-A6D4-54ABDA5FF27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1944" name="Text Box 24">
                <a:extLst>
                  <a:ext uri="{FF2B5EF4-FFF2-40B4-BE49-F238E27FC236}">
                    <a16:creationId xmlns:a16="http://schemas.microsoft.com/office/drawing/2014/main" xmlns="" id="{F83BD184-C37F-4A9E-B422-5A45BA1486C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25" y="3163"/>
                <a:ext cx="864" cy="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zh-CN" sz="1400" b="1" dirty="0">
                    <a:solidFill>
                      <a:schemeClr val="bg1"/>
                    </a:solidFill>
                  </a:rPr>
                  <a:t>跨界融合的团队能赢得机会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953" name="Group 33">
              <a:extLst>
                <a:ext uri="{FF2B5EF4-FFF2-40B4-BE49-F238E27FC236}">
                  <a16:creationId xmlns:a16="http://schemas.microsoft.com/office/drawing/2014/main" xmlns="" id="{0F06531F-B1E1-45E1-B0F7-0DB647771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736"/>
              <a:ext cx="960" cy="1021"/>
              <a:chOff x="3072" y="2736"/>
              <a:chExt cx="960" cy="1021"/>
            </a:xfrm>
          </p:grpSpPr>
          <p:grpSp>
            <p:nvGrpSpPr>
              <p:cNvPr id="81947" name="Group 27">
                <a:extLst>
                  <a:ext uri="{FF2B5EF4-FFF2-40B4-BE49-F238E27FC236}">
                    <a16:creationId xmlns:a16="http://schemas.microsoft.com/office/drawing/2014/main" xmlns="" id="{593F5104-7024-47D0-B02A-0AA37E9466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2736"/>
                <a:ext cx="960" cy="958"/>
                <a:chOff x="2016" y="1920"/>
                <a:chExt cx="1680" cy="1680"/>
              </a:xfrm>
            </p:grpSpPr>
            <p:sp>
              <p:nvSpPr>
                <p:cNvPr id="81948" name="Oval 28">
                  <a:extLst>
                    <a:ext uri="{FF2B5EF4-FFF2-40B4-BE49-F238E27FC236}">
                      <a16:creationId xmlns:a16="http://schemas.microsoft.com/office/drawing/2014/main" xmlns="" id="{62BC45CE-38C0-4C39-A52B-2FB903739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949" name="Freeform 29">
                  <a:extLst>
                    <a:ext uri="{FF2B5EF4-FFF2-40B4-BE49-F238E27FC236}">
                      <a16:creationId xmlns:a16="http://schemas.microsoft.com/office/drawing/2014/main" xmlns="" id="{9DB05C6D-2159-42C3-9673-98A5BF6C366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1950" name="Text Box 30">
                <a:extLst>
                  <a:ext uri="{FF2B5EF4-FFF2-40B4-BE49-F238E27FC236}">
                    <a16:creationId xmlns:a16="http://schemas.microsoft.com/office/drawing/2014/main" xmlns="" id="{1411739B-DA78-41FE-ABD7-67EC424D47C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5" y="3137"/>
                <a:ext cx="864" cy="6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zh-CN" sz="1400" b="1" dirty="0">
                    <a:solidFill>
                      <a:schemeClr val="bg1"/>
                    </a:solidFill>
                  </a:rPr>
                  <a:t>变化多样的教学</a:t>
                </a:r>
                <a:r>
                  <a:rPr lang="zh-CN" altLang="en-US" sz="1400" b="1" dirty="0">
                    <a:solidFill>
                      <a:schemeClr val="bg1"/>
                    </a:solidFill>
                  </a:rPr>
                  <a:t>地点和</a:t>
                </a:r>
                <a:r>
                  <a:rPr lang="zh-CN" altLang="zh-CN" sz="1400" b="1" dirty="0">
                    <a:solidFill>
                      <a:schemeClr val="bg1"/>
                    </a:solidFill>
                  </a:rPr>
                  <a:t>方式活跃课堂气氛</a:t>
                </a:r>
                <a:endParaRPr lang="en-US" altLang="zh-CN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700E3313-825B-4055-AE73-A3D4792EC604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2834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1B850FEC-FF7B-435F-AFA4-4CE995B266AC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C:\Users\chen\AppData\Local\Temp\WeChat Files\860316199868613485.jpg">
            <a:extLst>
              <a:ext uri="{FF2B5EF4-FFF2-40B4-BE49-F238E27FC236}">
                <a16:creationId xmlns:a16="http://schemas.microsoft.com/office/drawing/2014/main" xmlns="" id="{E5CB0AC9-5569-4EE2-B746-32BA2FC66C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93506"/>
            <a:ext cx="4392488" cy="232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chen\AppData\Local\Temp\WeChat Files\450513423339726024.jpg">
            <a:extLst>
              <a:ext uri="{FF2B5EF4-FFF2-40B4-BE49-F238E27FC236}">
                <a16:creationId xmlns:a16="http://schemas.microsoft.com/office/drawing/2014/main" xmlns="" id="{4A5BBE4F-1335-4AC6-B69A-8EE8D55CB5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552"/>
            <a:ext cx="26225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chen\AppData\Local\Temp\WeChat Files\635082387588438120.jpg">
            <a:extLst>
              <a:ext uri="{FF2B5EF4-FFF2-40B4-BE49-F238E27FC236}">
                <a16:creationId xmlns:a16="http://schemas.microsoft.com/office/drawing/2014/main" xmlns="" id="{FFB4F95D-7029-4E70-AF27-3B26CCD10BA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57805"/>
            <a:ext cx="2622550" cy="153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A2A114B-717C-424F-95C6-3286E7E5AD5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82308" y="763843"/>
            <a:ext cx="2754188" cy="14806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831B405-2F0E-48F5-BD55-E175DAD2DD1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02693" y="3381840"/>
            <a:ext cx="2622550" cy="126784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3A00C6D-48FA-4C94-9C1F-1384C571A513}"/>
              </a:ext>
            </a:extLst>
          </p:cNvPr>
          <p:cNvSpPr/>
          <p:nvPr/>
        </p:nvSpPr>
        <p:spPr>
          <a:xfrm>
            <a:off x="1619672" y="142254"/>
            <a:ext cx="5058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b="1" dirty="0">
                <a:solidFill>
                  <a:schemeClr val="bg1"/>
                </a:solidFill>
              </a:rPr>
              <a:t>投入的</a:t>
            </a:r>
            <a:r>
              <a:rPr lang="zh-CN" altLang="en-US" b="1" dirty="0">
                <a:solidFill>
                  <a:schemeClr val="bg1"/>
                </a:solidFill>
              </a:rPr>
              <a:t>品格</a:t>
            </a:r>
            <a:r>
              <a:rPr lang="zh-CN" altLang="zh-CN" b="1" dirty="0">
                <a:solidFill>
                  <a:schemeClr val="bg1"/>
                </a:solidFill>
              </a:rPr>
              <a:t>能</a:t>
            </a:r>
            <a:r>
              <a:rPr lang="zh-CN" altLang="en-US" b="1" dirty="0">
                <a:solidFill>
                  <a:schemeClr val="bg1"/>
                </a:solidFill>
              </a:rPr>
              <a:t>形成积极向上的精神风貌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870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70E6AA5-0590-4939-A902-104DC68C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www.themegallery.com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9117D7-D706-4215-BEB9-F9CEBEA64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01" y="2196462"/>
            <a:ext cx="8280920" cy="28957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2F10E7-FAF1-4342-9F8F-1404C89A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" y="-6598"/>
            <a:ext cx="7531059" cy="232400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641D32AF-D62C-42B4-8753-9658239A28FF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8114410-4309-4A4E-8B2D-EDF4E6439344}"/>
              </a:ext>
            </a:extLst>
          </p:cNvPr>
          <p:cNvSpPr txBox="1"/>
          <p:nvPr/>
        </p:nvSpPr>
        <p:spPr>
          <a:xfrm>
            <a:off x="7543801" y="910610"/>
            <a:ext cx="1401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本次培训每个小组轮值记录下来的珍贵资料</a:t>
            </a:r>
          </a:p>
        </p:txBody>
      </p:sp>
    </p:spTree>
    <p:extLst>
      <p:ext uri="{BB962C8B-B14F-4D97-AF65-F5344CB8AC3E}">
        <p14:creationId xmlns:p14="http://schemas.microsoft.com/office/powerpoint/2010/main" xmlns="" val="2488125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chen\AppData\Local\Temp\WeChat Files\232100994303978050.jpg">
            <a:extLst>
              <a:ext uri="{FF2B5EF4-FFF2-40B4-BE49-F238E27FC236}">
                <a16:creationId xmlns:a16="http://schemas.microsoft.com/office/drawing/2014/main" xmlns="" id="{B3AC612C-CF24-441D-8C0A-4B616BB52D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056" y="777441"/>
            <a:ext cx="316835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chen\AppData\Local\Temp\WeChat Files\453213026402941309.jpg">
            <a:extLst>
              <a:ext uri="{FF2B5EF4-FFF2-40B4-BE49-F238E27FC236}">
                <a16:creationId xmlns:a16="http://schemas.microsoft.com/office/drawing/2014/main" xmlns="" id="{D30BCDC0-6888-4142-AFA3-3672B8E300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7441"/>
            <a:ext cx="316835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chen\AppData\Local\Temp\WeChat Files\456828299207409027.jpg">
            <a:extLst>
              <a:ext uri="{FF2B5EF4-FFF2-40B4-BE49-F238E27FC236}">
                <a16:creationId xmlns:a16="http://schemas.microsoft.com/office/drawing/2014/main" xmlns="" id="{C259225F-4610-4F3E-969B-BB314775D4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056" y="2895786"/>
            <a:ext cx="3168352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chen\AppData\Local\Temp\WeChat Files\609603152471340018.jpg">
            <a:extLst>
              <a:ext uri="{FF2B5EF4-FFF2-40B4-BE49-F238E27FC236}">
                <a16:creationId xmlns:a16="http://schemas.microsoft.com/office/drawing/2014/main" xmlns="" id="{391105CE-7DD1-4E31-AB00-404A5807BE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95786"/>
            <a:ext cx="3168352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B4F30D67-13F4-4D65-BEFD-AA0C0D8ED542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623C5754-0A96-48FD-AFD5-D75FE3E15FDB}"/>
              </a:ext>
            </a:extLst>
          </p:cNvPr>
          <p:cNvSpPr/>
          <p:nvPr/>
        </p:nvSpPr>
        <p:spPr>
          <a:xfrm>
            <a:off x="2915817" y="218301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zh-CN" b="1" dirty="0">
                <a:solidFill>
                  <a:schemeClr val="bg1"/>
                </a:solidFill>
              </a:rPr>
              <a:t>跨界融合的团队能赢得机会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17E65B3-35CF-4C82-BBE3-07D64FDFD15D}"/>
              </a:ext>
            </a:extLst>
          </p:cNvPr>
          <p:cNvSpPr txBox="1"/>
          <p:nvPr/>
        </p:nvSpPr>
        <p:spPr>
          <a:xfrm>
            <a:off x="3131840" y="462777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学科发展走跨界融合之路</a:t>
            </a:r>
          </a:p>
        </p:txBody>
      </p:sp>
    </p:spTree>
    <p:extLst>
      <p:ext uri="{BB962C8B-B14F-4D97-AF65-F5344CB8AC3E}">
        <p14:creationId xmlns:p14="http://schemas.microsoft.com/office/powerpoint/2010/main" xmlns="" val="259510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F19CAD9-3613-493D-9043-1C290CFA1A2F}"/>
              </a:ext>
            </a:extLst>
          </p:cNvPr>
          <p:cNvSpPr/>
          <p:nvPr/>
        </p:nvSpPr>
        <p:spPr>
          <a:xfrm>
            <a:off x="2046278" y="175826"/>
            <a:ext cx="4368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zh-CN" b="1" dirty="0">
                <a:solidFill>
                  <a:schemeClr val="bg1"/>
                </a:solidFill>
              </a:rPr>
              <a:t>变化多样的教学</a:t>
            </a:r>
            <a:r>
              <a:rPr lang="zh-CN" altLang="en-US" b="1" dirty="0">
                <a:solidFill>
                  <a:schemeClr val="bg1"/>
                </a:solidFill>
              </a:rPr>
              <a:t>地点和</a:t>
            </a:r>
            <a:r>
              <a:rPr lang="zh-CN" altLang="zh-CN" b="1" dirty="0">
                <a:solidFill>
                  <a:schemeClr val="bg1"/>
                </a:solidFill>
              </a:rPr>
              <a:t>方式活跃课堂气氛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3757FB3-6120-484A-86F6-B2118AC677AC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C:\Users\chen\AppData\Local\Temp\WeChat Files\64673998655956943.jpg">
            <a:extLst>
              <a:ext uri="{FF2B5EF4-FFF2-40B4-BE49-F238E27FC236}">
                <a16:creationId xmlns:a16="http://schemas.microsoft.com/office/drawing/2014/main" xmlns="" id="{BFE873AD-1651-471C-A8BA-FB2FE9A82F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144">
            <a:off x="5437787" y="893867"/>
            <a:ext cx="2592288" cy="162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chen\AppData\Local\Temp\WeChat Files\424911530631519879.jpg">
            <a:extLst>
              <a:ext uri="{FF2B5EF4-FFF2-40B4-BE49-F238E27FC236}">
                <a16:creationId xmlns:a16="http://schemas.microsoft.com/office/drawing/2014/main" xmlns="" id="{65F711B3-6D9D-4BC9-A374-58A25FC365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8089">
            <a:off x="726281" y="965133"/>
            <a:ext cx="2664296" cy="162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https://qqadapt.qpic.cn/txdocpic/0/dc2fd81e63f5208b8ef4552d07cf8dae/0">
            <a:extLst>
              <a:ext uri="{FF2B5EF4-FFF2-40B4-BE49-F238E27FC236}">
                <a16:creationId xmlns:a16="http://schemas.microsoft.com/office/drawing/2014/main" xmlns="" id="{0BE95F85-8FAA-4226-8599-B017E9265C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77570">
            <a:off x="670251" y="3132718"/>
            <a:ext cx="2760226" cy="150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6EE293-6508-4400-B9B3-EA00E33CB0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4175">
            <a:off x="5682683" y="2981221"/>
            <a:ext cx="2603467" cy="1605203"/>
          </a:xfrm>
          <a:prstGeom prst="rect">
            <a:avLst/>
          </a:prstGeom>
          <a:noFill/>
        </p:spPr>
      </p:pic>
      <p:pic>
        <p:nvPicPr>
          <p:cNvPr id="10" name="图片 9" descr="C:\Users\tf\AppData\Local\Temp\WeChat Files\731722306339225426.jpg">
            <a:extLst>
              <a:ext uri="{FF2B5EF4-FFF2-40B4-BE49-F238E27FC236}">
                <a16:creationId xmlns:a16="http://schemas.microsoft.com/office/drawing/2014/main" xmlns="" id="{28FA4578-8640-4F10-B16A-2149919F28E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581" y="1846946"/>
            <a:ext cx="2266950" cy="226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1190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B4F59B-E6D8-41A4-B354-ECAD774A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www.themegallery.com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3E1CDF2A-E8FA-49D4-B2C6-00039D56C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 eaLnBrk="0" hangingPunct="0"/>
            <a:r>
              <a:rPr lang="zh-CN" altLang="en-US" dirty="0">
                <a:ea typeface="宋体" panose="02010600030101010101" pitchFamily="2" charset="-122"/>
              </a:rPr>
              <a:t>一、学习基本情况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22EE3E45-6DF7-4C3F-8678-5D590E3B1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8826" y="800100"/>
            <a:ext cx="7775575" cy="366117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日至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日，广东轻工职业技术学院</a:t>
            </a:r>
            <a:r>
              <a:rPr lang="zh-CN" altLang="en-US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促进知识创生与实践转化的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UDS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孵化器合作模式的构建”专题培训班一行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人，赴新坡专业教育培训中心进行了为期</a:t>
            </a:r>
            <a:r>
              <a:rPr lang="en-US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</a:t>
            </a:r>
            <a:r>
              <a:rPr lang="zh-CN" altLang="zh-CN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天的培训</a:t>
            </a:r>
            <a:r>
              <a:rPr lang="zh-CN" altLang="en-US" sz="16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，圆满完成学习任务，受益匪浅。 </a:t>
            </a:r>
          </a:p>
          <a:p>
            <a:endParaRPr lang="en-US" altLang="zh-CN" sz="36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91A8EB0E-1C4E-4042-AF09-ABD69AB0F3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41" y="1815666"/>
            <a:ext cx="87249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7353EF-8BA5-4D5C-83E4-379BFF23822B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F386BE21-D36F-428A-BE76-3DDFB65BE31D}"/>
              </a:ext>
            </a:extLst>
          </p:cNvPr>
          <p:cNvSpPr/>
          <p:nvPr/>
        </p:nvSpPr>
        <p:spPr>
          <a:xfrm>
            <a:off x="2051720" y="175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</a:rPr>
              <a:t>关怀与照顾体现以学生为中心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C4C8E71-EC0B-4ABE-87AE-25DD70653733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86E577-55D5-4FB1-AEB6-05C870743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114" y="877528"/>
            <a:ext cx="3800456" cy="38004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8CB22C1-5E35-4BED-A1A6-C801537B7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681540"/>
            <a:ext cx="3888432" cy="24842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025A5F8-3164-4990-B158-F7337BDA6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185859"/>
            <a:ext cx="3527152" cy="1680838"/>
          </a:xfrm>
          <a:prstGeom prst="rect">
            <a:avLst/>
          </a:prstGeom>
        </p:spPr>
      </p:pic>
      <p:pic>
        <p:nvPicPr>
          <p:cNvPr id="12" name="图形 11" descr="电源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736015-F874-4F54-846C-40B53E657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3528" y="4756822"/>
            <a:ext cx="398206" cy="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690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AC44912F-428B-4CBD-97CE-85FFBB242115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118556DB-A330-44FB-8C0E-567A4AB97D3E}"/>
              </a:ext>
            </a:extLst>
          </p:cNvPr>
          <p:cNvSpPr txBox="1"/>
          <p:nvPr/>
        </p:nvSpPr>
        <p:spPr>
          <a:xfrm>
            <a:off x="539552" y="10499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后记</a:t>
            </a:r>
          </a:p>
        </p:txBody>
      </p:sp>
      <p:pic>
        <p:nvPicPr>
          <p:cNvPr id="2050" name="Picture 2" descr="https://timgsa.baidu.com/timg?image&amp;quality=80&amp;size=b9999_10000&amp;sec=1515947403208&amp;di=2f700f3999ad35af14c08e8f5110d814&amp;imgtype=0&amp;src=http%3A%2F%2Fpic33.nipic.com%2F20130905%2F6400131_090152323000_2.jpg">
            <a:extLst>
              <a:ext uri="{FF2B5EF4-FFF2-40B4-BE49-F238E27FC236}">
                <a16:creationId xmlns:a16="http://schemas.microsoft.com/office/drawing/2014/main" xmlns="" id="{BE03ED5A-D0E5-4CC7-A1CE-6FAC02F8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5576"/>
            <a:ext cx="9144000" cy="37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9B1C7F9-8274-4D60-9900-416FCDFBB2FD}"/>
              </a:ext>
            </a:extLst>
          </p:cNvPr>
          <p:cNvSpPr txBox="1"/>
          <p:nvPr/>
        </p:nvSpPr>
        <p:spPr>
          <a:xfrm>
            <a:off x="0" y="4536214"/>
            <a:ext cx="9108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3290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>
            <a:extLst>
              <a:ext uri="{FF2B5EF4-FFF2-40B4-BE49-F238E27FC236}">
                <a16:creationId xmlns:a16="http://schemas.microsoft.com/office/drawing/2014/main" xmlns="" id="{0D7A4544-50E2-40B2-8141-29204EEEF53C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981200" y="1446610"/>
            <a:ext cx="6010275" cy="5536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C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Thank You !</a:t>
            </a:r>
            <a:endParaRPr lang="zh-CN" alt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62012EE-E42F-465E-AFCD-0066E4D96085}"/>
              </a:ext>
            </a:extLst>
          </p:cNvPr>
          <p:cNvSpPr txBox="1"/>
          <p:nvPr/>
        </p:nvSpPr>
        <p:spPr>
          <a:xfrm>
            <a:off x="6516216" y="4569972"/>
            <a:ext cx="720080" cy="369332"/>
          </a:xfrm>
          <a:prstGeom prst="rect">
            <a:avLst/>
          </a:prstGeom>
          <a:solidFill>
            <a:srgbClr val="000005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B7630A1-5BB1-46FF-BED9-4B95AE406A41}"/>
              </a:ext>
            </a:extLst>
          </p:cNvPr>
          <p:cNvSpPr txBox="1"/>
          <p:nvPr/>
        </p:nvSpPr>
        <p:spPr>
          <a:xfrm>
            <a:off x="8214792" y="4569972"/>
            <a:ext cx="461665" cy="276999"/>
          </a:xfrm>
          <a:prstGeom prst="rect">
            <a:avLst/>
          </a:prstGeom>
          <a:solidFill>
            <a:srgbClr val="C0A543"/>
          </a:solidFill>
        </p:spPr>
        <p:txBody>
          <a:bodyPr vert="eaVert"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>
            <a:extLst>
              <a:ext uri="{FF2B5EF4-FFF2-40B4-BE49-F238E27FC236}">
                <a16:creationId xmlns:a16="http://schemas.microsoft.com/office/drawing/2014/main" xmlns="" id="{79E8C535-5964-4937-9F33-F9E8D047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711994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新加坡教育制度与创新型人才培养政策	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2 .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新加坡职业技能教育与经济转型的关系与启示	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知识与实践一体化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产教融合、工学结合与学生就业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现场观摩：注重实践技能，提升学生创新与学习能力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新加坡政府如何推动科技创新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新加坡对创新人才的引进与培养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高校</a:t>
            </a: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UDS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推动创新创业教育实践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新加坡理工学院的无界化管理与创新氛围营造	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知识与实践并重的教学管理系统与无界化办学理念	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“创意教学”与学生心智培养	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机电企业的创新发展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横河电机集团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理论教导、实践学习的有效途径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13.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多元教辅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培养全面发展的学生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人才培养的保障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高素质教师的培养</a:t>
            </a: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15.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大学科研管理与成果转移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高校如何与企业以及政府合作推动创新创业项目	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大数据时代下的</a:t>
            </a: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UDS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模式孵化器的管理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问题启发式职业教学模式提升学生创新能力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学生创业、创新与创造</a:t>
            </a:r>
          </a:p>
          <a:p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20.</a:t>
            </a:r>
            <a:r>
              <a: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管理能力提升工作坊：打造高效教师团队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（一）（二）</a:t>
            </a:r>
            <a:endParaRPr lang="en-US" altLang="zh-CN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22.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理论与实训一体化典范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“教学工厂”的开展及应用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011" name="TextBox 6">
            <a:extLst>
              <a:ext uri="{FF2B5EF4-FFF2-40B4-BE49-F238E27FC236}">
                <a16:creationId xmlns:a16="http://schemas.microsoft.com/office/drawing/2014/main" xmlns="" id="{F69177F6-B16A-4D51-A9F7-40D6E5ED0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4" y="250032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聆听了二十二堂精彩的讲座</a:t>
            </a:r>
          </a:p>
        </p:txBody>
      </p:sp>
      <p:pic>
        <p:nvPicPr>
          <p:cNvPr id="43012" name="Picture 6">
            <a:extLst>
              <a:ext uri="{FF2B5EF4-FFF2-40B4-BE49-F238E27FC236}">
                <a16:creationId xmlns:a16="http://schemas.microsoft.com/office/drawing/2014/main" xmlns="" id="{C12C37D6-8036-4B75-927F-0C2CB4095153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xmlns="" id="{2F77588F-07D8-4C35-A7C9-4499FA8460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876" y="573881"/>
            <a:ext cx="20161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xmlns="" id="{3BDD54DA-52EA-44C0-9102-CA551EE6EF4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6" y="1707356"/>
            <a:ext cx="1692275" cy="11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图片 9" descr="https://qqadapt.qpic.cn/txdocpic/0/2d9e96da9a21adbe62499d9ea310ab1c/0">
            <a:extLst>
              <a:ext uri="{FF2B5EF4-FFF2-40B4-BE49-F238E27FC236}">
                <a16:creationId xmlns:a16="http://schemas.microsoft.com/office/drawing/2014/main" xmlns="" id="{622E0550-3076-4CBE-94C6-D5676EA5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895600"/>
            <a:ext cx="1547812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D:\学校材料\新加坡学习材料\新加坡培训资料\新加坡培训所有课件与日志汇总\20170803文件与照片\微信图片_20170806002038.jpg">
            <a:extLst>
              <a:ext uri="{FF2B5EF4-FFF2-40B4-BE49-F238E27FC236}">
                <a16:creationId xmlns:a16="http://schemas.microsoft.com/office/drawing/2014/main" xmlns="" id="{B5D88BE4-8BFA-4452-91C3-55E3D6CBA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412332"/>
            <a:ext cx="1331913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0">
            <a:extLst>
              <a:ext uri="{FF2B5EF4-FFF2-40B4-BE49-F238E27FC236}">
                <a16:creationId xmlns:a16="http://schemas.microsoft.com/office/drawing/2014/main" xmlns="" id="{1AB73687-CABA-47CC-AFE1-DA0084F497E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872853"/>
            <a:ext cx="1331913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1">
            <a:extLst>
              <a:ext uri="{FF2B5EF4-FFF2-40B4-BE49-F238E27FC236}">
                <a16:creationId xmlns:a16="http://schemas.microsoft.com/office/drawing/2014/main" xmlns="" id="{03B89BE5-7D58-4B67-AEB7-0795A4A6768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656285"/>
            <a:ext cx="133191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2">
            <a:extLst>
              <a:ext uri="{FF2B5EF4-FFF2-40B4-BE49-F238E27FC236}">
                <a16:creationId xmlns:a16="http://schemas.microsoft.com/office/drawing/2014/main" xmlns="" id="{5E4D0687-083A-493B-8996-B346E24C73E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4881"/>
            <a:ext cx="12890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>
            <a:extLst>
              <a:ext uri="{FF2B5EF4-FFF2-40B4-BE49-F238E27FC236}">
                <a16:creationId xmlns:a16="http://schemas.microsoft.com/office/drawing/2014/main" xmlns="" id="{CDAB6179-BA6F-479B-A3F8-2F8C4C6C4155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299348"/>
            <a:ext cx="1619250" cy="84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4">
            <a:extLst>
              <a:ext uri="{FF2B5EF4-FFF2-40B4-BE49-F238E27FC236}">
                <a16:creationId xmlns:a16="http://schemas.microsoft.com/office/drawing/2014/main" xmlns="" id="{010A5794-48C2-45F4-BBA5-2C5EA0485E5B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4572"/>
            <a:ext cx="12890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15">
            <a:extLst>
              <a:ext uri="{FF2B5EF4-FFF2-40B4-BE49-F238E27FC236}">
                <a16:creationId xmlns:a16="http://schemas.microsoft.com/office/drawing/2014/main" xmlns="" id="{1563659F-AEBC-48F9-8CF8-A9B8AEEDF37B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9" y="2733676"/>
            <a:ext cx="1533525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16">
            <a:extLst>
              <a:ext uri="{FF2B5EF4-FFF2-40B4-BE49-F238E27FC236}">
                <a16:creationId xmlns:a16="http://schemas.microsoft.com/office/drawing/2014/main" xmlns="" id="{684AF0A2-3F95-448F-B242-A4D9A6AC7D53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403"/>
            <a:ext cx="1258888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7666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xmlns="" id="{CFCF6544-2AE0-47A9-9741-C1C46963E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6" y="214301"/>
            <a:ext cx="7561263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实地调研、观摩了工艺教育局等</a:t>
            </a:r>
            <a:r>
              <a:rPr lang="en-US" altLang="zh-CN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处教育机构及工厂</a:t>
            </a:r>
            <a:endParaRPr lang="en-US" altLang="zh-CN" sz="2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实地调研：新加坡资讯通信发展管理局“智慧国”体验中心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实地考察：考察滨海堤坝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实地调研：科研成果的实际应用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新加坡新生水厂 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NEWater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现场观摩：注重实践技能，提升学生创新与学习能力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实地调研：新加坡金牌教育典范机构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工艺教育局	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实地调研：纬壹科技城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实地调研：新加坡对创新人才的引进与培养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职总恒习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实地研习：理论与实训一体化典范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——“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教学工厂”的开展及应用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实地调研：工商管理系“教学企业”实际商业环境与项目实施经验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实地调研：特色校企合作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职业学院和企业联合实验室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11.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实地调研：南洋理工大学科技创业中心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xmlns="" id="{634A1D1C-DA2D-4C58-9DA3-1ED45B041BB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813572"/>
            <a:ext cx="2089150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xmlns="" id="{C48EF0F6-C145-48CB-9687-8ECB365C56B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80273"/>
            <a:ext cx="1720850" cy="106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D:\学校材料\新加坡学习材料\新加坡培训资料\新加坡培训所有课件与日志汇总\20170801照片\微信图片_20170806004030.jpg">
            <a:extLst>
              <a:ext uri="{FF2B5EF4-FFF2-40B4-BE49-F238E27FC236}">
                <a16:creationId xmlns:a16="http://schemas.microsoft.com/office/drawing/2014/main" xmlns="" id="{0421E917-FFB3-4B1C-98D4-AF956468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7464" y="3057525"/>
            <a:ext cx="150653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D:\学校材料\新加坡学习材料\新加坡培训资料\新加坡培训所有课件与日志汇总\20170804文件与照片\微信图片_20170806002045.jpg">
            <a:extLst>
              <a:ext uri="{FF2B5EF4-FFF2-40B4-BE49-F238E27FC236}">
                <a16:creationId xmlns:a16="http://schemas.microsoft.com/office/drawing/2014/main" xmlns="" id="{B61E4346-8C22-4B69-85D7-55D2F4A7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171950"/>
            <a:ext cx="17256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>
            <a:extLst>
              <a:ext uri="{FF2B5EF4-FFF2-40B4-BE49-F238E27FC236}">
                <a16:creationId xmlns:a16="http://schemas.microsoft.com/office/drawing/2014/main" xmlns="" id="{7D7A59CC-FF51-49D5-93A6-76301DFF0DE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1" y="4180285"/>
            <a:ext cx="1376363" cy="9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6">
            <a:extLst>
              <a:ext uri="{FF2B5EF4-FFF2-40B4-BE49-F238E27FC236}">
                <a16:creationId xmlns:a16="http://schemas.microsoft.com/office/drawing/2014/main" xmlns="" id="{D98DD7A0-FDF6-410B-9D96-2293B106B378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707356"/>
            <a:ext cx="1682750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7">
            <a:extLst>
              <a:ext uri="{FF2B5EF4-FFF2-40B4-BE49-F238E27FC236}">
                <a16:creationId xmlns:a16="http://schemas.microsoft.com/office/drawing/2014/main" xmlns="" id="{26124256-F75B-4502-B17B-935E95DDCFB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225528"/>
            <a:ext cx="176371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8" descr="D:\其他\相片\新加坡\mmexport1501809002253.jpg">
            <a:extLst>
              <a:ext uri="{FF2B5EF4-FFF2-40B4-BE49-F238E27FC236}">
                <a16:creationId xmlns:a16="http://schemas.microsoft.com/office/drawing/2014/main" xmlns="" id="{ADF40D19-E713-4448-8E71-174ED7F9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81038"/>
            <a:ext cx="1657350" cy="9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9">
            <a:extLst>
              <a:ext uri="{FF2B5EF4-FFF2-40B4-BE49-F238E27FC236}">
                <a16:creationId xmlns:a16="http://schemas.microsoft.com/office/drawing/2014/main" xmlns="" id="{7E5DDE32-5591-4BED-B8A8-45FC167062F9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7357"/>
            <a:ext cx="122396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DD6D334A-474E-43A3-A831-1053D7BF71B3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7717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xmlns="" id="{FF4B5383-D6B5-4828-89ED-FA76E4D0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" y="829271"/>
            <a:ext cx="72009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新加坡管理大学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新加坡专业教育培训中心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义安理工学院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工艺教育局（</a:t>
            </a: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ITE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职总恒习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南洋理工学院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南洋理工大学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共和理工大学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9.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新加坡专业教育培训中心</a:t>
            </a:r>
            <a:endParaRPr lang="en-US" altLang="zh-CN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九所教育机构包括中职、高职、本科及培训机构，</a:t>
            </a:r>
            <a:endParaRPr lang="en-US" altLang="zh-CN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涉及中学后教育的各个层面。</a:t>
            </a:r>
          </a:p>
        </p:txBody>
      </p:sp>
      <p:pic>
        <p:nvPicPr>
          <p:cNvPr id="45059" name="Picture 2" descr="D:\其他\相片\新加坡\微信图片_20170817211425.jpg">
            <a:extLst>
              <a:ext uri="{FF2B5EF4-FFF2-40B4-BE49-F238E27FC236}">
                <a16:creationId xmlns:a16="http://schemas.microsoft.com/office/drawing/2014/main" xmlns="" id="{B289B92B-AA96-4F85-BF85-E5A31CD9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6" y="2571750"/>
            <a:ext cx="2424113" cy="13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 descr="D:\其他\相片\新加坡\IMG_20170816_170115.jpg">
            <a:extLst>
              <a:ext uri="{FF2B5EF4-FFF2-40B4-BE49-F238E27FC236}">
                <a16:creationId xmlns:a16="http://schemas.microsoft.com/office/drawing/2014/main" xmlns="" id="{67F93B38-9CD2-47E5-9DAA-29201ACA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07357"/>
            <a:ext cx="1079500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D:\其他\相片\新加坡\IMG_20170816_103145.jpg">
            <a:extLst>
              <a:ext uri="{FF2B5EF4-FFF2-40B4-BE49-F238E27FC236}">
                <a16:creationId xmlns:a16="http://schemas.microsoft.com/office/drawing/2014/main" xmlns="" id="{B6563CF8-968E-4D8F-8EE3-CE0378B6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192191"/>
            <a:ext cx="788988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D:\其他\相片\新加坡\mmexport1502814208738.jpg">
            <a:extLst>
              <a:ext uri="{FF2B5EF4-FFF2-40B4-BE49-F238E27FC236}">
                <a16:creationId xmlns:a16="http://schemas.microsoft.com/office/drawing/2014/main" xmlns="" id="{3AC1141E-BA41-4246-ABA3-B562BB07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42023"/>
            <a:ext cx="1943100" cy="10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D:\其他\相片\新加坡\IMG_20170807_142537.jpg">
            <a:extLst>
              <a:ext uri="{FF2B5EF4-FFF2-40B4-BE49-F238E27FC236}">
                <a16:creationId xmlns:a16="http://schemas.microsoft.com/office/drawing/2014/main" xmlns="" id="{B5324A39-FF12-46F6-AD58-EAE14B14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00201"/>
            <a:ext cx="1987550" cy="111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>
            <a:extLst>
              <a:ext uri="{FF2B5EF4-FFF2-40B4-BE49-F238E27FC236}">
                <a16:creationId xmlns:a16="http://schemas.microsoft.com/office/drawing/2014/main" xmlns="" id="{DF97581F-339B-4034-A31A-FC542A3D4E2E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744" y="868"/>
            <a:ext cx="1782762" cy="165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8" descr="D:\其他\相片\新加坡\IMG_20170815_120003.jpg">
            <a:extLst>
              <a:ext uri="{FF2B5EF4-FFF2-40B4-BE49-F238E27FC236}">
                <a16:creationId xmlns:a16="http://schemas.microsoft.com/office/drawing/2014/main" xmlns="" id="{1116DFB8-FB0E-4358-9630-230F9707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8064" y="4010025"/>
            <a:ext cx="1824037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9" descr="D:\其他\相片\新加坡\IMG_20170816_160152.jpg">
            <a:extLst>
              <a:ext uri="{FF2B5EF4-FFF2-40B4-BE49-F238E27FC236}">
                <a16:creationId xmlns:a16="http://schemas.microsoft.com/office/drawing/2014/main" xmlns="" id="{E11D145B-C625-49DF-B245-613F8FA8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707357"/>
            <a:ext cx="109855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C4FEEFE-8A7D-4A86-A393-384EB81E787A}"/>
              </a:ext>
            </a:extLst>
          </p:cNvPr>
          <p:cNvSpPr/>
          <p:nvPr/>
        </p:nvSpPr>
        <p:spPr>
          <a:xfrm>
            <a:off x="307244" y="174356"/>
            <a:ext cx="33906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参观了</a:t>
            </a:r>
            <a:r>
              <a:rPr lang="en-US" altLang="zh-CN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所学校（教育机构）</a:t>
            </a:r>
            <a:endParaRPr lang="en-US" altLang="zh-CN" sz="2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78243721-2F4C-4BB4-A7BC-D9BEE08BCEE8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形 12" descr="电源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E84612C-7F2F-4F0A-8911-12F303E89E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92777" y="4591744"/>
            <a:ext cx="398206" cy="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058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xmlns="" id="{646476A7-534A-4898-9D5B-2C7575A4A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7651" y="108359"/>
            <a:ext cx="7086600" cy="422672"/>
          </a:xfrm>
        </p:spPr>
        <p:txBody>
          <a:bodyPr/>
          <a:lstStyle/>
          <a:p>
            <a:r>
              <a:rPr lang="zh-CN" altLang="en-US" sz="2400" dirty="0">
                <a:ea typeface="宋体" panose="02010600030101010101" pitchFamily="2" charset="-122"/>
              </a:rPr>
              <a:t>二、</a:t>
            </a:r>
            <a:r>
              <a:rPr lang="zh-CN" altLang="zh-CN" sz="2400" dirty="0"/>
              <a:t>创新引领发展——</a:t>
            </a:r>
            <a:r>
              <a:rPr lang="zh-CN" altLang="en-US" sz="2400" dirty="0"/>
              <a:t>新加坡经济转型及思考</a:t>
            </a:r>
            <a:endParaRPr lang="en-US" altLang="zh-CN" sz="2400" dirty="0">
              <a:ea typeface="宋体" panose="02010600030101010101" pitchFamily="2" charset="-122"/>
            </a:endParaRPr>
          </a:p>
        </p:txBody>
      </p:sp>
      <p:grpSp>
        <p:nvGrpSpPr>
          <p:cNvPr id="83999" name="Group 31">
            <a:extLst>
              <a:ext uri="{FF2B5EF4-FFF2-40B4-BE49-F238E27FC236}">
                <a16:creationId xmlns:a16="http://schemas.microsoft.com/office/drawing/2014/main" xmlns="" id="{C255E24D-5204-4739-B629-0E908276B648}"/>
              </a:ext>
            </a:extLst>
          </p:cNvPr>
          <p:cNvGrpSpPr>
            <a:grpSpLocks/>
          </p:cNvGrpSpPr>
          <p:nvPr/>
        </p:nvGrpSpPr>
        <p:grpSpPr bwMode="auto">
          <a:xfrm>
            <a:off x="1376364" y="857251"/>
            <a:ext cx="5768975" cy="3431381"/>
            <a:chOff x="867" y="720"/>
            <a:chExt cx="3634" cy="2882"/>
          </a:xfrm>
        </p:grpSpPr>
        <p:sp>
          <p:nvSpPr>
            <p:cNvPr id="83976" name="Rectangle 8">
              <a:extLst>
                <a:ext uri="{FF2B5EF4-FFF2-40B4-BE49-F238E27FC236}">
                  <a16:creationId xmlns:a16="http://schemas.microsoft.com/office/drawing/2014/main" xmlns="" id="{B4F5950F-95DA-4091-82C9-8DDC8CE7284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3770025">
              <a:off x="3050" y="2258"/>
              <a:ext cx="605" cy="121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50000">
                  <a:srgbClr val="969696"/>
                </a:gs>
                <a:gs pos="100000">
                  <a:srgbClr val="9696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977" name="Rectangle 9">
              <a:extLst>
                <a:ext uri="{FF2B5EF4-FFF2-40B4-BE49-F238E27FC236}">
                  <a16:creationId xmlns:a16="http://schemas.microsoft.com/office/drawing/2014/main" xmlns="" id="{4E12C82C-D1D8-44E9-8477-420A98D719F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743917">
              <a:off x="1797" y="1973"/>
              <a:ext cx="636" cy="109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50000">
                  <a:srgbClr val="969696"/>
                </a:gs>
                <a:gs pos="100000">
                  <a:srgbClr val="9696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83978" name="Group 10">
              <a:extLst>
                <a:ext uri="{FF2B5EF4-FFF2-40B4-BE49-F238E27FC236}">
                  <a16:creationId xmlns:a16="http://schemas.microsoft.com/office/drawing/2014/main" xmlns="" id="{33BA8711-5585-4C27-8B26-AEF50945EC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9" y="1138"/>
              <a:ext cx="1091" cy="1169"/>
              <a:chOff x="2384" y="1234"/>
              <a:chExt cx="1091" cy="1169"/>
            </a:xfrm>
          </p:grpSpPr>
          <p:sp>
            <p:nvSpPr>
              <p:cNvPr id="83979" name="Rectangle 11">
                <a:extLst>
                  <a:ext uri="{FF2B5EF4-FFF2-40B4-BE49-F238E27FC236}">
                    <a16:creationId xmlns:a16="http://schemas.microsoft.com/office/drawing/2014/main" xmlns="" id="{0862E4AC-9750-42D1-98FE-2DA771CA6C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-3205350">
                <a:off x="3175" y="1380"/>
                <a:ext cx="376" cy="83"/>
              </a:xfrm>
              <a:prstGeom prst="rect">
                <a:avLst/>
              </a:prstGeom>
              <a:gradFill rotWithShape="1">
                <a:gsLst>
                  <a:gs pos="0">
                    <a:srgbClr val="969696">
                      <a:gamma/>
                      <a:shade val="46275"/>
                      <a:invGamma/>
                    </a:srgbClr>
                  </a:gs>
                  <a:gs pos="50000">
                    <a:srgbClr val="969696"/>
                  </a:gs>
                  <a:gs pos="100000">
                    <a:srgbClr val="96969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83980" name="Group 12">
                <a:extLst>
                  <a:ext uri="{FF2B5EF4-FFF2-40B4-BE49-F238E27FC236}">
                    <a16:creationId xmlns:a16="http://schemas.microsoft.com/office/drawing/2014/main" xmlns="" id="{E65F0AF9-29C7-45FF-935B-3EEF3E80C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3" y="1401"/>
                <a:ext cx="1014" cy="1002"/>
                <a:chOff x="2016" y="1920"/>
                <a:chExt cx="1680" cy="1680"/>
              </a:xfrm>
            </p:grpSpPr>
            <p:sp>
              <p:nvSpPr>
                <p:cNvPr id="83981" name="Oval 13">
                  <a:extLst>
                    <a:ext uri="{FF2B5EF4-FFF2-40B4-BE49-F238E27FC236}">
                      <a16:creationId xmlns:a16="http://schemas.microsoft.com/office/drawing/2014/main" xmlns="" id="{2B1DD5E7-8B0A-40D8-950B-BF22B34ACB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982" name="Freeform 14">
                  <a:extLst>
                    <a:ext uri="{FF2B5EF4-FFF2-40B4-BE49-F238E27FC236}">
                      <a16:creationId xmlns:a16="http://schemas.microsoft.com/office/drawing/2014/main" xmlns="" id="{688B3BE3-07E7-4923-8AA0-EEB4E3EF28B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83983" name="Text Box 15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xmlns="" id="{DDE8A884-9BD6-478D-911B-BBB329F4068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84" y="1837"/>
                <a:ext cx="1091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宋体" panose="02010600030101010101" pitchFamily="2" charset="-122"/>
                  </a:rPr>
                  <a:t>新加坡国情</a:t>
                </a:r>
                <a:endParaRPr lang="en-US" altLang="zh-CN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3984" name="Group 16">
              <a:extLst>
                <a:ext uri="{FF2B5EF4-FFF2-40B4-BE49-F238E27FC236}">
                  <a16:creationId xmlns:a16="http://schemas.microsoft.com/office/drawing/2014/main" xmlns="" id="{881C9764-84C9-4A6C-9564-44B7F3B29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720"/>
              <a:ext cx="698" cy="597"/>
              <a:chOff x="3261" y="816"/>
              <a:chExt cx="698" cy="597"/>
            </a:xfrm>
          </p:grpSpPr>
          <p:grpSp>
            <p:nvGrpSpPr>
              <p:cNvPr id="83985" name="Group 17">
                <a:extLst>
                  <a:ext uri="{FF2B5EF4-FFF2-40B4-BE49-F238E27FC236}">
                    <a16:creationId xmlns:a16="http://schemas.microsoft.com/office/drawing/2014/main" xmlns="" id="{81383D8C-9454-4216-8794-C696285FC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1" y="816"/>
                <a:ext cx="549" cy="543"/>
                <a:chOff x="2016" y="1920"/>
                <a:chExt cx="1680" cy="1680"/>
              </a:xfrm>
            </p:grpSpPr>
            <p:sp>
              <p:nvSpPr>
                <p:cNvPr id="83986" name="Oval 18">
                  <a:extLst>
                    <a:ext uri="{FF2B5EF4-FFF2-40B4-BE49-F238E27FC236}">
                      <a16:creationId xmlns:a16="http://schemas.microsoft.com/office/drawing/2014/main" xmlns="" id="{7E699315-ECC5-446A-A834-2DAA23A6D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549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987" name="Freeform 19">
                  <a:extLst>
                    <a:ext uri="{FF2B5EF4-FFF2-40B4-BE49-F238E27FC236}">
                      <a16:creationId xmlns:a16="http://schemas.microsoft.com/office/drawing/2014/main" xmlns="" id="{FC36A59D-5B5F-46DF-B0D6-47CDCBA9258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zh-CN" dirty="0">
                      <a:hlinkClick r:id="rId3" action="ppaction://hlinksldjump"/>
                    </a:rPr>
                    <a:t>2</a:t>
                  </a:r>
                  <a:endParaRPr lang="zh-CN" altLang="en-US" dirty="0"/>
                </a:p>
              </p:txBody>
            </p:sp>
          </p:grpSp>
          <p:sp>
            <p:nvSpPr>
              <p:cNvPr id="83988" name="Text Box 20">
                <a:extLst>
                  <a:ext uri="{FF2B5EF4-FFF2-40B4-BE49-F238E27FC236}">
                    <a16:creationId xmlns:a16="http://schemas.microsoft.com/office/drawing/2014/main" xmlns="" id="{9B04D79E-6F68-4BFD-9E1B-0AD885D471C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61" y="1025"/>
                <a:ext cx="698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zh-CN" sz="1200" b="1" dirty="0">
                    <a:solidFill>
                      <a:schemeClr val="bg1"/>
                    </a:solidFill>
                  </a:rPr>
                  <a:t>科技进步推动</a:t>
                </a:r>
                <a:endParaRPr lang="en-US" altLang="zh-CN" sz="12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zh-CN" sz="1200" b="1" dirty="0">
                    <a:solidFill>
                      <a:schemeClr val="bg1"/>
                    </a:solidFill>
                  </a:rPr>
                  <a:t>经济转型</a:t>
                </a:r>
                <a:endParaRPr lang="en-US" altLang="zh-CN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3989" name="Group 21">
              <a:extLst>
                <a:ext uri="{FF2B5EF4-FFF2-40B4-BE49-F238E27FC236}">
                  <a16:creationId xmlns:a16="http://schemas.microsoft.com/office/drawing/2014/main" xmlns="" id="{A93A4321-3C0A-4EC8-A84A-B67D78025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" y="1555"/>
              <a:ext cx="1099" cy="1173"/>
              <a:chOff x="912" y="1651"/>
              <a:chExt cx="1099" cy="1173"/>
            </a:xfrm>
          </p:grpSpPr>
          <p:grpSp>
            <p:nvGrpSpPr>
              <p:cNvPr id="83990" name="Group 22">
                <a:extLst>
                  <a:ext uri="{FF2B5EF4-FFF2-40B4-BE49-F238E27FC236}">
                    <a16:creationId xmlns:a16="http://schemas.microsoft.com/office/drawing/2014/main" xmlns="" id="{BDD35EDA-AA27-4E52-AABD-D83C41B46B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1651"/>
                <a:ext cx="1099" cy="1128"/>
                <a:chOff x="2016" y="1920"/>
                <a:chExt cx="1680" cy="1680"/>
              </a:xfrm>
            </p:grpSpPr>
            <p:sp>
              <p:nvSpPr>
                <p:cNvPr id="83991" name="Oval 23">
                  <a:extLst>
                    <a:ext uri="{FF2B5EF4-FFF2-40B4-BE49-F238E27FC236}">
                      <a16:creationId xmlns:a16="http://schemas.microsoft.com/office/drawing/2014/main" xmlns="" id="{3972101A-13CA-4795-A106-84C2A6527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7254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992" name="Freeform 24">
                  <a:extLst>
                    <a:ext uri="{FF2B5EF4-FFF2-40B4-BE49-F238E27FC236}">
                      <a16:creationId xmlns:a16="http://schemas.microsoft.com/office/drawing/2014/main" xmlns="" id="{DBB459EA-8D91-4C39-BB6C-4645B9BE2E4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41" y="2108"/>
                  <a:ext cx="1101" cy="443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zh-CN" dirty="0">
                      <a:hlinkClick r:id="rId4" action="ppaction://hlinksldjump"/>
                    </a:rPr>
                    <a:t>1</a:t>
                  </a:r>
                  <a:endParaRPr lang="zh-CN" altLang="en-US" dirty="0"/>
                </a:p>
              </p:txBody>
            </p:sp>
          </p:grpSp>
          <p:sp>
            <p:nvSpPr>
              <p:cNvPr id="83993" name="Text Box 25">
                <a:extLst>
                  <a:ext uri="{FF2B5EF4-FFF2-40B4-BE49-F238E27FC236}">
                    <a16:creationId xmlns:a16="http://schemas.microsoft.com/office/drawing/2014/main" xmlns="" id="{01794AA7-3477-4D17-AA6D-06891B7C7CC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64" y="2152"/>
                <a:ext cx="99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zh-CN" b="1" dirty="0">
                    <a:solidFill>
                      <a:schemeClr val="bg1"/>
                    </a:solidFill>
                  </a:rPr>
                  <a:t>科技创新解决</a:t>
                </a:r>
                <a:endParaRPr lang="en-US" altLang="zh-CN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zh-CN" b="1" dirty="0">
                    <a:solidFill>
                      <a:schemeClr val="bg1"/>
                    </a:solidFill>
                  </a:rPr>
                  <a:t>民生问题</a:t>
                </a: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3994" name="Group 26">
              <a:extLst>
                <a:ext uri="{FF2B5EF4-FFF2-40B4-BE49-F238E27FC236}">
                  <a16:creationId xmlns:a16="http://schemas.microsoft.com/office/drawing/2014/main" xmlns="" id="{560FCE5A-A8CD-45BF-99AD-499810E141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3" y="2349"/>
              <a:ext cx="1268" cy="1253"/>
              <a:chOff x="3278" y="2445"/>
              <a:chExt cx="1268" cy="1253"/>
            </a:xfrm>
          </p:grpSpPr>
          <p:grpSp>
            <p:nvGrpSpPr>
              <p:cNvPr id="83995" name="Group 27">
                <a:extLst>
                  <a:ext uri="{FF2B5EF4-FFF2-40B4-BE49-F238E27FC236}">
                    <a16:creationId xmlns:a16="http://schemas.microsoft.com/office/drawing/2014/main" xmlns="" id="{3AAC2091-DDF8-475A-9AC4-18721A7044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8" y="2445"/>
                <a:ext cx="1268" cy="1253"/>
                <a:chOff x="2016" y="1920"/>
                <a:chExt cx="1680" cy="1680"/>
              </a:xfrm>
            </p:grpSpPr>
            <p:sp>
              <p:nvSpPr>
                <p:cNvPr id="83996" name="Oval 28">
                  <a:extLst>
                    <a:ext uri="{FF2B5EF4-FFF2-40B4-BE49-F238E27FC236}">
                      <a16:creationId xmlns:a16="http://schemas.microsoft.com/office/drawing/2014/main" xmlns="" id="{D937762B-8E45-45B1-A215-FA995A618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451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997" name="Freeform 29">
                  <a:extLst>
                    <a:ext uri="{FF2B5EF4-FFF2-40B4-BE49-F238E27FC236}">
                      <a16:creationId xmlns:a16="http://schemas.microsoft.com/office/drawing/2014/main" xmlns="" id="{9A0A5868-1967-4713-85B0-FB0B7151EB1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61" y="1993"/>
                  <a:ext cx="1244" cy="60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dist">
                    <a:lnSpc>
                      <a:spcPct val="200000"/>
                    </a:lnSpc>
                  </a:pPr>
                  <a:r>
                    <a:rPr lang="en-US" altLang="zh-CN" dirty="0">
                      <a:hlinkClick r:id="rId5" action="ppaction://hlinksldjump"/>
                    </a:rPr>
                    <a:t>3</a:t>
                  </a:r>
                  <a:endParaRPr lang="zh-CN" altLang="en-US" dirty="0"/>
                </a:p>
              </p:txBody>
            </p:sp>
          </p:grpSp>
          <p:sp>
            <p:nvSpPr>
              <p:cNvPr id="83998" name="Text Box 30">
                <a:extLst>
                  <a:ext uri="{FF2B5EF4-FFF2-40B4-BE49-F238E27FC236}">
                    <a16:creationId xmlns:a16="http://schemas.microsoft.com/office/drawing/2014/main" xmlns="" id="{C2C4C6D2-178D-4F29-9FDB-F45B88A3FA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470" y="2988"/>
                <a:ext cx="99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zh-CN" b="1" dirty="0">
                    <a:solidFill>
                      <a:schemeClr val="bg1"/>
                    </a:solidFill>
                  </a:rPr>
                  <a:t>政府助力推进</a:t>
                </a:r>
                <a:endParaRPr lang="en-US" altLang="zh-CN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zh-CN" b="1" dirty="0">
                    <a:solidFill>
                      <a:schemeClr val="bg1"/>
                    </a:solidFill>
                  </a:rPr>
                  <a:t>持续发展</a:t>
                </a: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16FB1059-51AE-4AEC-B578-7CF9D6D7BBF7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069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52218C0-8157-4F81-B910-65A6B04512D1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ttps://timgsa.baidu.com/timg?image&amp;quality=80&amp;size=b9999_10000&amp;sec=1503493903874&amp;di=79c2ef77472ce509f7110a5b59decbef&amp;imgtype=0&amp;src=http%3A%2F%2Fimg.qqzhi.com%2Fupload%2Fimg_4_2617802506D2437126816_21.jpg">
            <a:extLst>
              <a:ext uri="{FF2B5EF4-FFF2-40B4-BE49-F238E27FC236}">
                <a16:creationId xmlns:a16="http://schemas.microsoft.com/office/drawing/2014/main" xmlns="" id="{55BE8406-9142-458D-AC29-49EA9E782E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005" y="2784458"/>
            <a:ext cx="4032448" cy="2106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xmlns="" id="{8D8244C2-BC64-48FA-B225-FD2A4089100C}"/>
              </a:ext>
            </a:extLst>
          </p:cNvPr>
          <p:cNvGrpSpPr>
            <a:grpSpLocks/>
          </p:cNvGrpSpPr>
          <p:nvPr/>
        </p:nvGrpSpPr>
        <p:grpSpPr bwMode="auto">
          <a:xfrm>
            <a:off x="237704" y="789552"/>
            <a:ext cx="6048672" cy="2914194"/>
            <a:chOff x="480" y="1296"/>
            <a:chExt cx="4272" cy="2448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861245C9-03E3-4A17-BE5D-F4F433B77F11}"/>
                </a:ext>
              </a:extLst>
            </p:cNvPr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xmlns="" id="{35543D89-E101-442C-BAE4-6B45A4AC13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xmlns="" id="{25A29738-56C7-40C8-AFF7-61384F5C00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xmlns="" id="{7DA806E1-5855-46F6-9D61-4570AA5B21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xmlns="" id="{8094A0B1-AF6D-4005-AC00-CF3D56E769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xmlns="" id="{8DF835A3-9A8B-4B8C-8408-DF8529E2E1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xmlns="" id="{5362CE85-D165-489D-B59D-57020B287FC8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091" y="2357"/>
              <a:ext cx="4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语言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xmlns="" id="{E2ADD198-152D-4A6A-B729-17D73AE41ADD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2542" y="1527"/>
              <a:ext cx="4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面积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xmlns="" id="{FE572E71-DAD6-4250-9A36-7E221F355D4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4186" y="1678"/>
              <a:ext cx="4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气候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xmlns="" id="{8A575D86-E49A-40B6-90C7-C16E59101F13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3183" y="2938"/>
              <a:ext cx="4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人口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xmlns="" id="{C8215995-9601-4B24-9D6D-F7669EC28927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602" y="3277"/>
              <a:ext cx="4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种族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xmlns="" id="{F4A95EAD-CFE2-4718-B9D3-2CF274829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" y="2357"/>
              <a:ext cx="1452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800" b="1" dirty="0">
                  <a:ea typeface="宋体" panose="02010600030101010101" pitchFamily="2" charset="-122"/>
                </a:rPr>
                <a:t>基本国情</a:t>
              </a:r>
              <a:r>
                <a:rPr lang="en-US" altLang="zh-CN" sz="2800" b="1" dirty="0">
                  <a:ea typeface="宋体" panose="02010600030101010101" pitchFamily="2" charset="-122"/>
                </a:rPr>
                <a:t> </a:t>
              </a: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xmlns="" id="{C70D6C6C-5AFF-49C6-A565-03236EB41EC9}"/>
                </a:ext>
              </a:extLst>
            </p:cNvPr>
            <p:cNvSpPr>
              <a:spLocks noChangeShapeType="1"/>
            </p:cNvSpPr>
            <p:nvPr/>
          </p:nvSpPr>
          <p:spPr bwMode="black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cxnSp>
          <p:nvCxnSpPr>
            <p:cNvPr id="20" name="AutoShape 17">
              <a:extLst>
                <a:ext uri="{FF2B5EF4-FFF2-40B4-BE49-F238E27FC236}">
                  <a16:creationId xmlns:a16="http://schemas.microsoft.com/office/drawing/2014/main" xmlns="" id="{A4B49289-D8E2-4205-9A36-0B5CE4E1141F}"/>
                </a:ext>
              </a:extLst>
            </p:cNvPr>
            <p:cNvCxnSpPr>
              <a:cxnSpLocks noChangeShapeType="1"/>
            </p:cNvCxnSpPr>
            <p:nvPr/>
          </p:nvCxnSpPr>
          <p:spPr bwMode="black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xmlns="" id="{8A75C5B5-E02E-494C-9FBC-B0A8E2CBB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296"/>
              <a:ext cx="1296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600" b="1" dirty="0">
                  <a:latin typeface="Verdana" panose="020B0604030504040204" pitchFamily="34" charset="0"/>
                  <a:ea typeface="宋体" panose="02010600030101010101" pitchFamily="2" charset="-122"/>
                </a:rPr>
                <a:t>小而精</a:t>
              </a:r>
              <a:endParaRPr lang="en-US" altLang="zh-CN" sz="1600" b="1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6" name="图形 25" descr="电源">
            <a:hlinkClick r:id="rId4" action="ppaction://hlinksldjump"/>
            <a:extLst>
              <a:ext uri="{FF2B5EF4-FFF2-40B4-BE49-F238E27FC236}">
                <a16:creationId xmlns:a16="http://schemas.microsoft.com/office/drawing/2014/main" xmlns="" id="{E197CBC5-4C30-495B-A013-670E66A08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2777" y="4591744"/>
            <a:ext cx="398206" cy="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449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B51547C-86C8-4240-963A-7BC87E33AE8F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294"/>
            <a:ext cx="161925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0">
            <a:extLst>
              <a:ext uri="{FF2B5EF4-FFF2-40B4-BE49-F238E27FC236}">
                <a16:creationId xmlns:a16="http://schemas.microsoft.com/office/drawing/2014/main" xmlns="" id="{44856931-F8D2-4407-B448-BA0330F01E4A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897564"/>
            <a:ext cx="7543800" cy="1891904"/>
            <a:chOff x="550" y="1434"/>
            <a:chExt cx="4752" cy="1589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xmlns="" id="{75A735C1-C1CD-4DF6-8B75-0E4695DAC515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550" y="3013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xmlns="" id="{4612CD1D-C8BF-471E-96E4-DBD589BB493D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550" y="2490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xmlns="" id="{82AA51EA-69B5-48FD-A307-EF41FCCD9D5F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550" y="1968"/>
              <a:ext cx="2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xmlns="" id="{FF3311CF-9F93-4B99-9D63-145CA176B460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 flipV="1">
              <a:off x="550" y="1438"/>
              <a:ext cx="3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xmlns="" id="{5A616CCF-BE3F-4F9B-9A6A-7010BD925C0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646" y="1434"/>
              <a:ext cx="0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DAAA3D6B-863D-4C02-A803-D1480BF7DD8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646" y="1983"/>
              <a:ext cx="0" cy="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7AF6CA3D-6109-4E57-9F59-924BDE06D92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646" y="2498"/>
              <a:ext cx="0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xmlns="" id="{D6DCFB49-8D46-4BCA-9984-C902185B9E9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42" y="1638"/>
              <a:ext cx="113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zh-CN" dirty="0">
                  <a:solidFill>
                    <a:srgbClr val="FF0000"/>
                  </a:solidFill>
                </a:rPr>
                <a:t>知识密集型经济</a:t>
              </a:r>
              <a:endParaRPr lang="en-US" altLang="zh-CN" sz="1400" dirty="0">
                <a:solidFill>
                  <a:srgbClr val="FF0000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xmlns="" id="{55CD655D-6E62-49AC-BFAD-171FAAF5FB5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42" y="2159"/>
              <a:ext cx="113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zh-CN" dirty="0"/>
                <a:t>资金密集型经济</a:t>
              </a:r>
              <a:endParaRPr lang="en-US" altLang="zh-CN" sz="14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xmlns="" id="{E0B4F033-B153-417A-B620-5A6A6B70EE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42" y="2703"/>
              <a:ext cx="113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zh-CN" dirty="0"/>
                <a:t>劳动密集型经济</a:t>
              </a:r>
              <a:endParaRPr lang="en-US" altLang="zh-CN" sz="14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xmlns="" id="{725A3E4A-F759-4680-BA4B-7434FCB01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4" y="1440"/>
              <a:ext cx="3148" cy="1583"/>
              <a:chOff x="2036" y="1446"/>
              <a:chExt cx="3148" cy="1583"/>
            </a:xfrm>
          </p:grpSpPr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xmlns="" id="{8D2BF7C0-5D4A-40C1-ADEC-9CEA396951D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817" y="1446"/>
                <a:ext cx="363" cy="533"/>
              </a:xfrm>
              <a:custGeom>
                <a:avLst/>
                <a:gdLst>
                  <a:gd name="T0" fmla="*/ 308 w 308"/>
                  <a:gd name="T1" fmla="*/ 120 h 444"/>
                  <a:gd name="T2" fmla="*/ 0 w 308"/>
                  <a:gd name="T3" fmla="*/ 444 h 444"/>
                  <a:gd name="T4" fmla="*/ 0 w 308"/>
                  <a:gd name="T5" fmla="*/ 286 h 444"/>
                  <a:gd name="T6" fmla="*/ 308 w 308"/>
                  <a:gd name="T7" fmla="*/ 0 h 444"/>
                  <a:gd name="T8" fmla="*/ 308 w 308"/>
                  <a:gd name="T9" fmla="*/ 120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444">
                    <a:moveTo>
                      <a:pt x="308" y="120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D1D1D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xmlns="" id="{84198EDA-CA60-4BC1-B109-B9F04BB6E30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78" y="1446"/>
                <a:ext cx="2106" cy="341"/>
              </a:xfrm>
              <a:custGeom>
                <a:avLst/>
                <a:gdLst>
                  <a:gd name="T0" fmla="*/ 1478 w 1786"/>
                  <a:gd name="T1" fmla="*/ 284 h 284"/>
                  <a:gd name="T2" fmla="*/ 0 w 1786"/>
                  <a:gd name="T3" fmla="*/ 284 h 284"/>
                  <a:gd name="T4" fmla="*/ 446 w 1786"/>
                  <a:gd name="T5" fmla="*/ 0 h 284"/>
                  <a:gd name="T6" fmla="*/ 1786 w 1786"/>
                  <a:gd name="T7" fmla="*/ 0 h 284"/>
                  <a:gd name="T8" fmla="*/ 1478 w 1786"/>
                  <a:gd name="T9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6" h="284">
                    <a:moveTo>
                      <a:pt x="1478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1786" y="0"/>
                    </a:lnTo>
                    <a:lnTo>
                      <a:pt x="1478" y="2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xmlns="" id="{D8965DAC-E93E-4A31-805D-91C0B974934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2" y="1970"/>
                <a:ext cx="363" cy="530"/>
              </a:xfrm>
              <a:custGeom>
                <a:avLst/>
                <a:gdLst>
                  <a:gd name="T0" fmla="*/ 308 w 308"/>
                  <a:gd name="T1" fmla="*/ 120 h 442"/>
                  <a:gd name="T2" fmla="*/ 0 w 308"/>
                  <a:gd name="T3" fmla="*/ 442 h 442"/>
                  <a:gd name="T4" fmla="*/ 0 w 308"/>
                  <a:gd name="T5" fmla="*/ 286 h 442"/>
                  <a:gd name="T6" fmla="*/ 308 w 308"/>
                  <a:gd name="T7" fmla="*/ 0 h 442"/>
                  <a:gd name="T8" fmla="*/ 308 w 308"/>
                  <a:gd name="T9" fmla="*/ 12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8" h="442">
                    <a:moveTo>
                      <a:pt x="308" y="120"/>
                    </a:moveTo>
                    <a:lnTo>
                      <a:pt x="0" y="442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D1D1D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xmlns="" id="{7AC9D08A-2E45-4C1A-B5E8-BEC4E548F87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55" y="1970"/>
                <a:ext cx="2264" cy="340"/>
              </a:xfrm>
              <a:custGeom>
                <a:avLst/>
                <a:gdLst>
                  <a:gd name="T0" fmla="*/ 1612 w 1920"/>
                  <a:gd name="T1" fmla="*/ 284 h 284"/>
                  <a:gd name="T2" fmla="*/ 0 w 1920"/>
                  <a:gd name="T3" fmla="*/ 284 h 284"/>
                  <a:gd name="T4" fmla="*/ 446 w 1920"/>
                  <a:gd name="T5" fmla="*/ 0 h 284"/>
                  <a:gd name="T6" fmla="*/ 1920 w 1920"/>
                  <a:gd name="T7" fmla="*/ 0 h 284"/>
                  <a:gd name="T8" fmla="*/ 1612 w 1920"/>
                  <a:gd name="T9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0" h="284">
                    <a:moveTo>
                      <a:pt x="1612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1920" y="0"/>
                    </a:lnTo>
                    <a:lnTo>
                      <a:pt x="1612" y="28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xmlns="" id="{3F291498-74DA-43CA-A25D-75B95D900F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86" y="2494"/>
                <a:ext cx="361" cy="532"/>
              </a:xfrm>
              <a:custGeom>
                <a:avLst/>
                <a:gdLst>
                  <a:gd name="T0" fmla="*/ 306 w 306"/>
                  <a:gd name="T1" fmla="*/ 122 h 444"/>
                  <a:gd name="T2" fmla="*/ 0 w 306"/>
                  <a:gd name="T3" fmla="*/ 444 h 444"/>
                  <a:gd name="T4" fmla="*/ 0 w 306"/>
                  <a:gd name="T5" fmla="*/ 286 h 444"/>
                  <a:gd name="T6" fmla="*/ 306 w 306"/>
                  <a:gd name="T7" fmla="*/ 0 h 444"/>
                  <a:gd name="T8" fmla="*/ 306 w 306"/>
                  <a:gd name="T9" fmla="*/ 122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444">
                    <a:moveTo>
                      <a:pt x="306" y="122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6" y="0"/>
                    </a:lnTo>
                    <a:lnTo>
                      <a:pt x="306" y="12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D1D1D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xmlns="" id="{32727DAB-2841-4749-A136-21E5B4B576F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038" y="1543"/>
                <a:ext cx="1008" cy="1394"/>
              </a:xfrm>
              <a:custGeom>
                <a:avLst/>
                <a:gdLst>
                  <a:gd name="T0" fmla="*/ 12 w 1824"/>
                  <a:gd name="T1" fmla="*/ 2464 h 2648"/>
                  <a:gd name="T2" fmla="*/ 56 w 1824"/>
                  <a:gd name="T3" fmla="*/ 2120 h 2648"/>
                  <a:gd name="T4" fmla="*/ 124 w 1824"/>
                  <a:gd name="T5" fmla="*/ 1808 h 2648"/>
                  <a:gd name="T6" fmla="*/ 212 w 1824"/>
                  <a:gd name="T7" fmla="*/ 1524 h 2648"/>
                  <a:gd name="T8" fmla="*/ 316 w 1824"/>
                  <a:gd name="T9" fmla="*/ 1270 h 2648"/>
                  <a:gd name="T10" fmla="*/ 430 w 1824"/>
                  <a:gd name="T11" fmla="*/ 1044 h 2648"/>
                  <a:gd name="T12" fmla="*/ 550 w 1824"/>
                  <a:gd name="T13" fmla="*/ 846 h 2648"/>
                  <a:gd name="T14" fmla="*/ 672 w 1824"/>
                  <a:gd name="T15" fmla="*/ 674 h 2648"/>
                  <a:gd name="T16" fmla="*/ 792 w 1824"/>
                  <a:gd name="T17" fmla="*/ 528 h 2648"/>
                  <a:gd name="T18" fmla="*/ 906 w 1824"/>
                  <a:gd name="T19" fmla="*/ 408 h 2648"/>
                  <a:gd name="T20" fmla="*/ 1010 w 1824"/>
                  <a:gd name="T21" fmla="*/ 310 h 2648"/>
                  <a:gd name="T22" fmla="*/ 1096 w 1824"/>
                  <a:gd name="T23" fmla="*/ 236 h 2648"/>
                  <a:gd name="T24" fmla="*/ 1164 w 1824"/>
                  <a:gd name="T25" fmla="*/ 184 h 2648"/>
                  <a:gd name="T26" fmla="*/ 1208 w 1824"/>
                  <a:gd name="T27" fmla="*/ 154 h 2648"/>
                  <a:gd name="T28" fmla="*/ 1224 w 1824"/>
                  <a:gd name="T29" fmla="*/ 144 h 2648"/>
                  <a:gd name="T30" fmla="*/ 1728 w 1824"/>
                  <a:gd name="T31" fmla="*/ 56 h 2648"/>
                  <a:gd name="T32" fmla="*/ 1568 w 1824"/>
                  <a:gd name="T33" fmla="*/ 328 h 2648"/>
                  <a:gd name="T34" fmla="*/ 1554 w 1824"/>
                  <a:gd name="T35" fmla="*/ 332 h 2648"/>
                  <a:gd name="T36" fmla="*/ 1514 w 1824"/>
                  <a:gd name="T37" fmla="*/ 346 h 2648"/>
                  <a:gd name="T38" fmla="*/ 1452 w 1824"/>
                  <a:gd name="T39" fmla="*/ 370 h 2648"/>
                  <a:gd name="T40" fmla="*/ 1370 w 1824"/>
                  <a:gd name="T41" fmla="*/ 410 h 2648"/>
                  <a:gd name="T42" fmla="*/ 1270 w 1824"/>
                  <a:gd name="T43" fmla="*/ 466 h 2648"/>
                  <a:gd name="T44" fmla="*/ 1158 w 1824"/>
                  <a:gd name="T45" fmla="*/ 540 h 2648"/>
                  <a:gd name="T46" fmla="*/ 1034 w 1824"/>
                  <a:gd name="T47" fmla="*/ 636 h 2648"/>
                  <a:gd name="T48" fmla="*/ 904 w 1824"/>
                  <a:gd name="T49" fmla="*/ 756 h 2648"/>
                  <a:gd name="T50" fmla="*/ 770 w 1824"/>
                  <a:gd name="T51" fmla="*/ 900 h 2648"/>
                  <a:gd name="T52" fmla="*/ 632 w 1824"/>
                  <a:gd name="T53" fmla="*/ 1076 h 2648"/>
                  <a:gd name="T54" fmla="*/ 498 w 1824"/>
                  <a:gd name="T55" fmla="*/ 1280 h 2648"/>
                  <a:gd name="T56" fmla="*/ 370 w 1824"/>
                  <a:gd name="T57" fmla="*/ 1518 h 2648"/>
                  <a:gd name="T58" fmla="*/ 248 w 1824"/>
                  <a:gd name="T59" fmla="*/ 1792 h 2648"/>
                  <a:gd name="T60" fmla="*/ 138 w 1824"/>
                  <a:gd name="T61" fmla="*/ 2104 h 2648"/>
                  <a:gd name="T62" fmla="*/ 42 w 1824"/>
                  <a:gd name="T63" fmla="*/ 2456 h 2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24" h="2648">
                    <a:moveTo>
                      <a:pt x="0" y="2648"/>
                    </a:moveTo>
                    <a:lnTo>
                      <a:pt x="12" y="2464"/>
                    </a:lnTo>
                    <a:lnTo>
                      <a:pt x="32" y="2288"/>
                    </a:lnTo>
                    <a:lnTo>
                      <a:pt x="56" y="2120"/>
                    </a:lnTo>
                    <a:lnTo>
                      <a:pt x="88" y="1960"/>
                    </a:lnTo>
                    <a:lnTo>
                      <a:pt x="124" y="1808"/>
                    </a:lnTo>
                    <a:lnTo>
                      <a:pt x="166" y="1662"/>
                    </a:lnTo>
                    <a:lnTo>
                      <a:pt x="212" y="1524"/>
                    </a:lnTo>
                    <a:lnTo>
                      <a:pt x="262" y="1394"/>
                    </a:lnTo>
                    <a:lnTo>
                      <a:pt x="316" y="1270"/>
                    </a:lnTo>
                    <a:lnTo>
                      <a:pt x="372" y="1154"/>
                    </a:lnTo>
                    <a:lnTo>
                      <a:pt x="430" y="1044"/>
                    </a:lnTo>
                    <a:lnTo>
                      <a:pt x="490" y="942"/>
                    </a:lnTo>
                    <a:lnTo>
                      <a:pt x="550" y="846"/>
                    </a:lnTo>
                    <a:lnTo>
                      <a:pt x="612" y="758"/>
                    </a:lnTo>
                    <a:lnTo>
                      <a:pt x="672" y="674"/>
                    </a:lnTo>
                    <a:lnTo>
                      <a:pt x="734" y="598"/>
                    </a:lnTo>
                    <a:lnTo>
                      <a:pt x="792" y="528"/>
                    </a:lnTo>
                    <a:lnTo>
                      <a:pt x="850" y="464"/>
                    </a:lnTo>
                    <a:lnTo>
                      <a:pt x="906" y="408"/>
                    </a:lnTo>
                    <a:lnTo>
                      <a:pt x="960" y="356"/>
                    </a:lnTo>
                    <a:lnTo>
                      <a:pt x="1010" y="310"/>
                    </a:lnTo>
                    <a:lnTo>
                      <a:pt x="1056" y="270"/>
                    </a:lnTo>
                    <a:lnTo>
                      <a:pt x="1096" y="236"/>
                    </a:lnTo>
                    <a:lnTo>
                      <a:pt x="1134" y="208"/>
                    </a:lnTo>
                    <a:lnTo>
                      <a:pt x="1164" y="184"/>
                    </a:lnTo>
                    <a:lnTo>
                      <a:pt x="1190" y="166"/>
                    </a:lnTo>
                    <a:lnTo>
                      <a:pt x="1208" y="154"/>
                    </a:lnTo>
                    <a:lnTo>
                      <a:pt x="1220" y="146"/>
                    </a:lnTo>
                    <a:lnTo>
                      <a:pt x="1224" y="144"/>
                    </a:lnTo>
                    <a:lnTo>
                      <a:pt x="848" y="0"/>
                    </a:lnTo>
                    <a:lnTo>
                      <a:pt x="1728" y="56"/>
                    </a:lnTo>
                    <a:lnTo>
                      <a:pt x="1824" y="480"/>
                    </a:lnTo>
                    <a:lnTo>
                      <a:pt x="1568" y="328"/>
                    </a:lnTo>
                    <a:lnTo>
                      <a:pt x="1564" y="328"/>
                    </a:lnTo>
                    <a:lnTo>
                      <a:pt x="1554" y="332"/>
                    </a:lnTo>
                    <a:lnTo>
                      <a:pt x="1538" y="338"/>
                    </a:lnTo>
                    <a:lnTo>
                      <a:pt x="1514" y="346"/>
                    </a:lnTo>
                    <a:lnTo>
                      <a:pt x="1486" y="356"/>
                    </a:lnTo>
                    <a:lnTo>
                      <a:pt x="1452" y="370"/>
                    </a:lnTo>
                    <a:lnTo>
                      <a:pt x="1412" y="388"/>
                    </a:lnTo>
                    <a:lnTo>
                      <a:pt x="1370" y="410"/>
                    </a:lnTo>
                    <a:lnTo>
                      <a:pt x="1322" y="436"/>
                    </a:lnTo>
                    <a:lnTo>
                      <a:pt x="1270" y="466"/>
                    </a:lnTo>
                    <a:lnTo>
                      <a:pt x="1216" y="500"/>
                    </a:lnTo>
                    <a:lnTo>
                      <a:pt x="1158" y="540"/>
                    </a:lnTo>
                    <a:lnTo>
                      <a:pt x="1098" y="584"/>
                    </a:lnTo>
                    <a:lnTo>
                      <a:pt x="1034" y="636"/>
                    </a:lnTo>
                    <a:lnTo>
                      <a:pt x="970" y="692"/>
                    </a:lnTo>
                    <a:lnTo>
                      <a:pt x="904" y="756"/>
                    </a:lnTo>
                    <a:lnTo>
                      <a:pt x="836" y="824"/>
                    </a:lnTo>
                    <a:lnTo>
                      <a:pt x="770" y="900"/>
                    </a:lnTo>
                    <a:lnTo>
                      <a:pt x="700" y="984"/>
                    </a:lnTo>
                    <a:lnTo>
                      <a:pt x="632" y="1076"/>
                    </a:lnTo>
                    <a:lnTo>
                      <a:pt x="566" y="1174"/>
                    </a:lnTo>
                    <a:lnTo>
                      <a:pt x="498" y="1280"/>
                    </a:lnTo>
                    <a:lnTo>
                      <a:pt x="434" y="1394"/>
                    </a:lnTo>
                    <a:lnTo>
                      <a:pt x="370" y="1518"/>
                    </a:lnTo>
                    <a:lnTo>
                      <a:pt x="308" y="1650"/>
                    </a:lnTo>
                    <a:lnTo>
                      <a:pt x="248" y="1792"/>
                    </a:lnTo>
                    <a:lnTo>
                      <a:pt x="192" y="1944"/>
                    </a:lnTo>
                    <a:lnTo>
                      <a:pt x="138" y="2104"/>
                    </a:lnTo>
                    <a:lnTo>
                      <a:pt x="88" y="2274"/>
                    </a:lnTo>
                    <a:lnTo>
                      <a:pt x="42" y="2456"/>
                    </a:lnTo>
                    <a:lnTo>
                      <a:pt x="0" y="264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11364"/>
                  </a:gs>
                  <a:gs pos="100000">
                    <a:srgbClr val="D1136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FACD69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Rectangle 25">
                <a:extLst>
                  <a:ext uri="{FF2B5EF4-FFF2-40B4-BE49-F238E27FC236}">
                    <a16:creationId xmlns:a16="http://schemas.microsoft.com/office/drawing/2014/main" xmlns="" id="{B94E2BB9-0E21-4810-AFD7-DA94171B51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082" y="1787"/>
                <a:ext cx="1743" cy="19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72549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zh-CN" dirty="0">
                    <a:solidFill>
                      <a:schemeClr val="bg1"/>
                    </a:solidFill>
                  </a:rPr>
                  <a:t>知识密集型经济</a:t>
                </a:r>
                <a:endParaRPr lang="en-US" altLang="zh-CN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Rectangle 26">
                <a:extLst>
                  <a:ext uri="{FF2B5EF4-FFF2-40B4-BE49-F238E27FC236}">
                    <a16:creationId xmlns:a16="http://schemas.microsoft.com/office/drawing/2014/main" xmlns="" id="{D33DF071-6EA5-43F5-9969-7ED148A187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56" y="2310"/>
                <a:ext cx="1900" cy="188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72549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zh-CN" dirty="0">
                    <a:solidFill>
                      <a:schemeClr val="bg1"/>
                    </a:solidFill>
                  </a:rPr>
                  <a:t>资金密集型经济</a:t>
                </a:r>
                <a:endParaRPr lang="en-US" altLang="zh-CN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xmlns="" id="{E0B52EE2-29F3-4749-8989-0077E48DA6A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036" y="2494"/>
                <a:ext cx="2415" cy="343"/>
              </a:xfrm>
              <a:custGeom>
                <a:avLst/>
                <a:gdLst>
                  <a:gd name="T0" fmla="*/ 1742 w 2048"/>
                  <a:gd name="T1" fmla="*/ 286 h 286"/>
                  <a:gd name="T2" fmla="*/ 0 w 2048"/>
                  <a:gd name="T3" fmla="*/ 286 h 286"/>
                  <a:gd name="T4" fmla="*/ 446 w 2048"/>
                  <a:gd name="T5" fmla="*/ 0 h 286"/>
                  <a:gd name="T6" fmla="*/ 2048 w 2048"/>
                  <a:gd name="T7" fmla="*/ 0 h 286"/>
                  <a:gd name="T8" fmla="*/ 1742 w 2048"/>
                  <a:gd name="T9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8" h="286">
                    <a:moveTo>
                      <a:pt x="1742" y="286"/>
                    </a:moveTo>
                    <a:lnTo>
                      <a:pt x="0" y="286"/>
                    </a:lnTo>
                    <a:lnTo>
                      <a:pt x="446" y="0"/>
                    </a:lnTo>
                    <a:lnTo>
                      <a:pt x="2048" y="0"/>
                    </a:lnTo>
                    <a:lnTo>
                      <a:pt x="1742" y="28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80808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Rectangle 28">
                <a:extLst>
                  <a:ext uri="{FF2B5EF4-FFF2-40B4-BE49-F238E27FC236}">
                    <a16:creationId xmlns:a16="http://schemas.microsoft.com/office/drawing/2014/main" xmlns="" id="{2BBF9C27-A721-45B1-AD02-1F0C603AA1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5" y="2841"/>
                <a:ext cx="2056" cy="18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shade val="72549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zh-CN" altLang="zh-CN" dirty="0">
                    <a:solidFill>
                      <a:schemeClr val="bg1"/>
                    </a:solidFill>
                  </a:rPr>
                  <a:t>劳动密集型经济</a:t>
                </a:r>
                <a:endParaRPr lang="en-US" altLang="zh-CN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32DC33F7-7196-4055-B737-D75636CDE33B}"/>
              </a:ext>
            </a:extLst>
          </p:cNvPr>
          <p:cNvSpPr/>
          <p:nvPr/>
        </p:nvSpPr>
        <p:spPr>
          <a:xfrm>
            <a:off x="323529" y="121405"/>
            <a:ext cx="31534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chemeClr val="bg1"/>
                </a:solidFill>
                <a:latin typeface="楷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、科技创新解决民生问题</a:t>
            </a:r>
            <a:endParaRPr lang="zh-CN" altLang="zh-CN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形 33" descr="电源">
            <a:hlinkClick r:id="rId3" action="ppaction://hlinksldjump"/>
            <a:extLst>
              <a:ext uri="{FF2B5EF4-FFF2-40B4-BE49-F238E27FC236}">
                <a16:creationId xmlns:a16="http://schemas.microsoft.com/office/drawing/2014/main" xmlns="" id="{25E8A883-C99C-48E5-B6AB-6E59DBDF9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2777" y="4591744"/>
            <a:ext cx="398206" cy="298655"/>
          </a:xfrm>
          <a:prstGeom prst="rect">
            <a:avLst/>
          </a:prstGeom>
        </p:spPr>
      </p:pic>
      <p:pic>
        <p:nvPicPr>
          <p:cNvPr id="35" name="图片 34" descr="F:\Documents\陈海雯资料\新加坡学习\新加坡培训所有课件与日志汇总\20170731照片\20170731新加坡水库参观.jpg">
            <a:extLst>
              <a:ext uri="{FF2B5EF4-FFF2-40B4-BE49-F238E27FC236}">
                <a16:creationId xmlns:a16="http://schemas.microsoft.com/office/drawing/2014/main" xmlns="" id="{2C1A690C-E55C-46A0-BE22-1248DEA34E8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8" y="2881146"/>
            <a:ext cx="3833813" cy="168354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EFA14376-35A5-496A-B19D-0A8920533C1E}"/>
              </a:ext>
            </a:extLst>
          </p:cNvPr>
          <p:cNvSpPr/>
          <p:nvPr/>
        </p:nvSpPr>
        <p:spPr>
          <a:xfrm>
            <a:off x="1948951" y="4510714"/>
            <a:ext cx="11079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滨海堤坝</a:t>
            </a:r>
            <a:endParaRPr lang="zh-CN" altLang="zh-CN" sz="1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 descr="C:\Users\chen\AppData\Local\Temp\WeChat Files\290128398788465071.jpg">
            <a:extLst>
              <a:ext uri="{FF2B5EF4-FFF2-40B4-BE49-F238E27FC236}">
                <a16:creationId xmlns:a16="http://schemas.microsoft.com/office/drawing/2014/main" xmlns="" id="{44F60C02-D5D4-4AF0-A2B7-073D7EF6A17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445" y="2936145"/>
            <a:ext cx="218249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C08B5732-A1DC-4361-8713-86B078D3A9EA}"/>
              </a:ext>
            </a:extLst>
          </p:cNvPr>
          <p:cNvSpPr txBox="1"/>
          <p:nvPr/>
        </p:nvSpPr>
        <p:spPr>
          <a:xfrm>
            <a:off x="5295782" y="3292054"/>
            <a:ext cx="738664" cy="12421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kern="100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可饮用新生水</a:t>
            </a:r>
          </a:p>
        </p:txBody>
      </p:sp>
    </p:spTree>
    <p:extLst>
      <p:ext uri="{BB962C8B-B14F-4D97-AF65-F5344CB8AC3E}">
        <p14:creationId xmlns:p14="http://schemas.microsoft.com/office/powerpoint/2010/main" xmlns="" val="411163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666699"/>
      </a:dk1>
      <a:lt1>
        <a:srgbClr val="FFFFFF"/>
      </a:lt1>
      <a:dk2>
        <a:srgbClr val="000000"/>
      </a:dk2>
      <a:lt2>
        <a:srgbClr val="DDDDDD"/>
      </a:lt2>
      <a:accent1>
        <a:srgbClr val="43A167"/>
      </a:accent1>
      <a:accent2>
        <a:srgbClr val="DF6C1D"/>
      </a:accent2>
      <a:accent3>
        <a:srgbClr val="FFFFFF"/>
      </a:accent3>
      <a:accent4>
        <a:srgbClr val="565682"/>
      </a:accent4>
      <a:accent5>
        <a:srgbClr val="B0CDB8"/>
      </a:accent5>
      <a:accent6>
        <a:srgbClr val="CA6119"/>
      </a:accent6>
      <a:hlink>
        <a:srgbClr val="3197BB"/>
      </a:hlink>
      <a:folHlink>
        <a:srgbClr val="878FA5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0099CC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666699"/>
        </a:dk1>
        <a:lt1>
          <a:srgbClr val="FFFFFF"/>
        </a:lt1>
        <a:dk2>
          <a:srgbClr val="000000"/>
        </a:dk2>
        <a:lt2>
          <a:srgbClr val="DDDDDD"/>
        </a:lt2>
        <a:accent1>
          <a:srgbClr val="43A167"/>
        </a:accent1>
        <a:accent2>
          <a:srgbClr val="DF6C1D"/>
        </a:accent2>
        <a:accent3>
          <a:srgbClr val="FFFFFF"/>
        </a:accent3>
        <a:accent4>
          <a:srgbClr val="565682"/>
        </a:accent4>
        <a:accent5>
          <a:srgbClr val="B0CDB8"/>
        </a:accent5>
        <a:accent6>
          <a:srgbClr val="CA6119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FF9966"/>
        </a:accent1>
        <a:accent2>
          <a:srgbClr val="9999FF"/>
        </a:accent2>
        <a:accent3>
          <a:srgbClr val="FFFFFF"/>
        </a:accent3>
        <a:accent4>
          <a:srgbClr val="215978"/>
        </a:accent4>
        <a:accent5>
          <a:srgbClr val="FFCAB8"/>
        </a:accent5>
        <a:accent6>
          <a:srgbClr val="8A8AE7"/>
        </a:accent6>
        <a:hlink>
          <a:srgbClr val="00CC99"/>
        </a:hlink>
        <a:folHlink>
          <a:srgbClr val="4E7D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028TGp_edu_school_gr_v3</Template>
  <TotalTime>965</TotalTime>
  <Words>1159</Words>
  <Application>Microsoft Office PowerPoint</Application>
  <PresentationFormat>全屏显示(16:9)</PresentationFormat>
  <Paragraphs>199</Paragraphs>
  <Slides>32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Default Design</vt:lpstr>
      <vt:lpstr>Image</vt:lpstr>
      <vt:lpstr>敢为人先，创新发展 </vt:lpstr>
      <vt:lpstr>目录</vt:lpstr>
      <vt:lpstr>一、学习基本情况</vt:lpstr>
      <vt:lpstr>幻灯片 4</vt:lpstr>
      <vt:lpstr>幻灯片 5</vt:lpstr>
      <vt:lpstr>幻灯片 6</vt:lpstr>
      <vt:lpstr>二、创新引领发展——新加坡经济转型及思考</vt:lpstr>
      <vt:lpstr>幻灯片 8</vt:lpstr>
      <vt:lpstr>幻灯片 9</vt:lpstr>
      <vt:lpstr>2、科技进步推动经济转型</vt:lpstr>
      <vt:lpstr>3、政府助力推进持续发展 </vt:lpstr>
      <vt:lpstr>思考与借鉴</vt:lpstr>
      <vt:lpstr>幻灯片 13</vt:lpstr>
      <vt:lpstr>三、新加坡职教发展的感悟与思考</vt:lpstr>
      <vt:lpstr>（一）职教成就体系——新加坡职业教育蓝图</vt:lpstr>
      <vt:lpstr>1、人才的社会需求决定学校培养模式 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（二）高效多样推动教学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Company>GuildDesign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敢为人先，创新发展 </dc:title>
  <dc:creator>张晓青</dc:creator>
  <cp:lastModifiedBy>Sky123.Org</cp:lastModifiedBy>
  <cp:revision>73</cp:revision>
  <dcterms:created xsi:type="dcterms:W3CDTF">2018-01-14T05:55:22Z</dcterms:created>
  <dcterms:modified xsi:type="dcterms:W3CDTF">2018-01-19T02:11:59Z</dcterms:modified>
</cp:coreProperties>
</file>